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95" r:id="rId3"/>
    <p:sldId id="296" r:id="rId4"/>
    <p:sldId id="297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8620" y="842772"/>
            <a:ext cx="4752594" cy="41407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140" y="288035"/>
            <a:ext cx="79197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365760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057400"/>
            <a:ext cx="365760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1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5EAABF-238C-438A-A57F-1897563462DF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4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0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7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0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1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00050"/>
            <a:ext cx="1914525" cy="4229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400050"/>
            <a:ext cx="5629275" cy="4229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2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3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8234" y="95249"/>
            <a:ext cx="6125765" cy="50482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4123" y="0"/>
            <a:ext cx="6062345" cy="5143500"/>
          </a:xfrm>
          <a:custGeom>
            <a:avLst/>
            <a:gdLst/>
            <a:ahLst/>
            <a:cxnLst/>
            <a:rect l="l" t="t" r="r" b="b"/>
            <a:pathLst>
              <a:path w="6062345" h="5143500">
                <a:moveTo>
                  <a:pt x="6061733" y="0"/>
                </a:moveTo>
                <a:lnTo>
                  <a:pt x="802438" y="0"/>
                </a:lnTo>
                <a:lnTo>
                  <a:pt x="5002" y="1270"/>
                </a:lnTo>
                <a:lnTo>
                  <a:pt x="0" y="5143497"/>
                </a:lnTo>
                <a:lnTo>
                  <a:pt x="3739214" y="5143497"/>
                </a:lnTo>
                <a:lnTo>
                  <a:pt x="6061733" y="0"/>
                </a:lnTo>
                <a:close/>
              </a:path>
            </a:pathLst>
          </a:custGeom>
          <a:solidFill>
            <a:srgbClr val="0E6AEE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6073140" cy="5143500"/>
          </a:xfrm>
          <a:custGeom>
            <a:avLst/>
            <a:gdLst/>
            <a:ahLst/>
            <a:cxnLst/>
            <a:rect l="l" t="t" r="r" b="b"/>
            <a:pathLst>
              <a:path w="6073140" h="5143500">
                <a:moveTo>
                  <a:pt x="6072964" y="0"/>
                </a:moveTo>
                <a:lnTo>
                  <a:pt x="622481" y="0"/>
                </a:lnTo>
                <a:lnTo>
                  <a:pt x="0" y="1391"/>
                </a:lnTo>
                <a:lnTo>
                  <a:pt x="0" y="5143497"/>
                </a:lnTo>
                <a:lnTo>
                  <a:pt x="3748646" y="5143497"/>
                </a:lnTo>
                <a:lnTo>
                  <a:pt x="6072964" y="0"/>
                </a:lnTo>
                <a:close/>
              </a:path>
            </a:pathLst>
          </a:custGeom>
          <a:solidFill>
            <a:srgbClr val="0E6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1"/>
            <a:ext cx="7667244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12073"/>
            <a:ext cx="7667244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3080267"/>
            <a:ext cx="914400" cy="6858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495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1" y="3170396"/>
            <a:ext cx="895401" cy="480060"/>
          </a:xfrm>
        </p:spPr>
        <p:txBody>
          <a:bodyPr/>
          <a:lstStyle>
            <a:lvl1pPr>
              <a:defRPr sz="2100" b="1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9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35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9"/>
            <a:ext cx="1983232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B96660-7E87-493B-B335-F653F8E69ADA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4711701"/>
            <a:ext cx="4745736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1822967"/>
            <a:ext cx="914400" cy="6858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1881455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4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5920"/>
            <a:ext cx="365760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1645920"/>
            <a:ext cx="365760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5750" y="0"/>
            <a:ext cx="8858250" cy="4667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57" y="125222"/>
            <a:ext cx="4987290" cy="407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3474"/>
            <a:ext cx="77724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91056"/>
            <a:ext cx="77724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4704589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>
                <a:solidFill>
                  <a:srgbClr val="94B6D2">
                    <a:lumMod val="50000"/>
                  </a:srgbClr>
                </a:solidFill>
              </a:rPr>
              <a:pPr/>
              <a:t>28.03.2022</a:t>
            </a:fld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704589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9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 spc="-53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png"/><Relationship Id="rId9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1247" y="650347"/>
            <a:ext cx="2296954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08598" indent="-199549">
              <a:spcBef>
                <a:spcPts val="79"/>
              </a:spcBef>
              <a:buClr>
                <a:srgbClr val="EF7E09"/>
              </a:buClr>
              <a:buSzPct val="78846"/>
              <a:buFont typeface="Wingdings 2"/>
              <a:buChar char=""/>
              <a:tabLst>
                <a:tab pos="209074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Международная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5356" y="640345"/>
            <a:ext cx="3323273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740218" algn="l"/>
                <a:tab pos="2403158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программа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19" dirty="0">
                <a:solidFill>
                  <a:prstClr val="black"/>
                </a:solidFill>
                <a:latin typeface="Verdana"/>
                <a:cs typeface="Verdana"/>
              </a:rPr>
              <a:t>по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оценке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7669" y="928945"/>
            <a:ext cx="2271713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образовательных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4286" y="940584"/>
            <a:ext cx="1559719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достижений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8909" y="940584"/>
            <a:ext cx="1854581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об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уча</a:t>
            </a: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ю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щихся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7669" y="1262577"/>
            <a:ext cx="5754529" cy="555120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9525" marR="3810">
              <a:lnSpc>
                <a:spcPts val="1875"/>
              </a:lnSpc>
              <a:spcBef>
                <a:spcPts val="529"/>
              </a:spcBef>
              <a:tabLst>
                <a:tab pos="763429" algn="l"/>
                <a:tab pos="2109311" algn="l"/>
                <a:tab pos="2479358" algn="l"/>
                <a:tab pos="2781300" algn="l"/>
                <a:tab pos="2988469" algn="l"/>
                <a:tab pos="3702844" algn="l"/>
                <a:tab pos="4762500" algn="l"/>
              </a:tabLst>
            </a:pPr>
            <a:r>
              <a:rPr sz="1950" spc="-15" dirty="0">
                <a:solidFill>
                  <a:srgbClr val="002060"/>
                </a:solidFill>
                <a:latin typeface="Verdana"/>
                <a:cs typeface="Verdana"/>
              </a:rPr>
              <a:t>PISA</a:t>
            </a: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(Programme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19" dirty="0">
                <a:solidFill>
                  <a:prstClr val="black"/>
                </a:solidFill>
                <a:latin typeface="Verdana"/>
                <a:cs typeface="Verdana"/>
              </a:rPr>
              <a:t>for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International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Student Assessment)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–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	</a:t>
            </a:r>
            <a:r>
              <a:rPr sz="1950" spc="-19" dirty="0">
                <a:solidFill>
                  <a:prstClr val="black"/>
                </a:solidFill>
                <a:latin typeface="Verdana"/>
                <a:cs typeface="Verdana"/>
              </a:rPr>
              <a:t>это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международное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5295" y="1742971"/>
            <a:ext cx="234315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сопоставительное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7950" y="1752457"/>
            <a:ext cx="350031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сследование</a:t>
            </a: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 качества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7327" y="2028472"/>
            <a:ext cx="250126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2343626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образования,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3685" y="2038195"/>
            <a:ext cx="2907764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р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амках</a:t>
            </a: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 которого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5797" y="2281646"/>
            <a:ext cx="4306253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886426" algn="l"/>
                <a:tab pos="2983706" algn="l"/>
                <a:tab pos="3339465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оцениваются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знания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навыки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0521" y="2296382"/>
            <a:ext cx="1873982" cy="309796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 marR="3810" indent="106204" algn="just">
              <a:lnSpc>
                <a:spcPct val="80000"/>
              </a:lnSpc>
              <a:spcBef>
                <a:spcPts val="544"/>
              </a:spcBef>
            </a:pP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об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уча</a:t>
            </a:r>
            <a:r>
              <a:rPr lang="ru-RU" sz="1950" spc="-8" dirty="0">
                <a:solidFill>
                  <a:prstClr val="black"/>
                </a:solidFill>
                <a:latin typeface="Verdana"/>
                <a:cs typeface="Verdana"/>
              </a:rPr>
              <a:t>ю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щихся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803" y="2580951"/>
            <a:ext cx="353758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школ</a:t>
            </a:r>
            <a:r>
              <a:rPr sz="1950" spc="-2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в возрасте</a:t>
            </a:r>
            <a:r>
              <a:rPr sz="1950" spc="-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15-ти</a:t>
            </a:r>
            <a:r>
              <a:rPr sz="1950" spc="-2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spc="-15" dirty="0">
                <a:solidFill>
                  <a:prstClr val="black"/>
                </a:solidFill>
                <a:latin typeface="Verdana"/>
                <a:cs typeface="Verdana"/>
              </a:rPr>
              <a:t>лет.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1925" y="2867006"/>
            <a:ext cx="386334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08598" indent="-199549">
              <a:spcBef>
                <a:spcPts val="79"/>
              </a:spcBef>
              <a:buClr>
                <a:srgbClr val="EF7E09"/>
              </a:buClr>
              <a:buSzPct val="78846"/>
              <a:buFont typeface="Wingdings 2"/>
              <a:buChar char=""/>
              <a:tabLst>
                <a:tab pos="209074" algn="l"/>
                <a:tab pos="2115026" algn="l"/>
                <a:tab pos="2979420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Проводится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19" dirty="0">
                <a:solidFill>
                  <a:prstClr val="black"/>
                </a:solidFill>
                <a:latin typeface="Verdana"/>
                <a:cs typeface="Verdana"/>
              </a:rPr>
              <a:t>под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эгидой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3667" y="2865190"/>
            <a:ext cx="1708309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spc="-8" dirty="0">
                <a:solidFill>
                  <a:srgbClr val="002060"/>
                </a:solidFill>
                <a:latin typeface="Verdana"/>
                <a:cs typeface="Verdana"/>
              </a:rPr>
              <a:t>Организации</a:t>
            </a:r>
            <a:endParaRPr sz="195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29880" y="3162167"/>
            <a:ext cx="6023610" cy="1818029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277178" marR="5239">
              <a:lnSpc>
                <a:spcPts val="1875"/>
              </a:lnSpc>
              <a:spcBef>
                <a:spcPts val="529"/>
              </a:spcBef>
            </a:pP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экономического</a:t>
            </a:r>
            <a:r>
              <a:rPr sz="1950" spc="83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сотрудничества</a:t>
            </a:r>
            <a:r>
              <a:rPr sz="1950" spc="9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и</a:t>
            </a:r>
            <a:r>
              <a:rPr sz="1950" spc="12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950" spc="-8" dirty="0">
                <a:solidFill>
                  <a:srgbClr val="002060"/>
                </a:solidFill>
                <a:latin typeface="Verdana"/>
                <a:cs typeface="Verdana"/>
              </a:rPr>
              <a:t>развития (ОЭСР).</a:t>
            </a:r>
            <a:endParaRPr sz="195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277178" marR="3810" indent="-199549" algn="just">
              <a:lnSpc>
                <a:spcPct val="80000"/>
              </a:lnSpc>
              <a:spcBef>
                <a:spcPts val="236"/>
              </a:spcBef>
              <a:buClr>
                <a:srgbClr val="EF7E09"/>
              </a:buClr>
              <a:buSzPct val="78846"/>
              <a:buFont typeface="Wingdings 2"/>
              <a:buChar char=""/>
              <a:tabLst>
                <a:tab pos="277654" algn="l"/>
              </a:tabLst>
            </a:pP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Национальным</a:t>
            </a:r>
            <a:r>
              <a:rPr sz="1950" spc="495" dirty="0">
                <a:solidFill>
                  <a:prstClr val="black"/>
                </a:solidFill>
                <a:latin typeface="Verdana"/>
                <a:cs typeface="Verdana"/>
              </a:rPr>
              <a:t>   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центром</a:t>
            </a:r>
            <a:r>
              <a:rPr sz="1950" spc="491" dirty="0">
                <a:solidFill>
                  <a:prstClr val="black"/>
                </a:solidFill>
                <a:latin typeface="Verdana"/>
                <a:cs typeface="Verdana"/>
              </a:rPr>
              <a:t>    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проведения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исследования</a:t>
            </a:r>
            <a:r>
              <a:rPr sz="1950" spc="443" dirty="0">
                <a:solidFill>
                  <a:prstClr val="black"/>
                </a:solidFill>
                <a:latin typeface="Verdana"/>
                <a:cs typeface="Verdana"/>
              </a:rPr>
              <a:t>   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PISA</a:t>
            </a:r>
            <a:r>
              <a:rPr sz="1950" spc="446" dirty="0">
                <a:solidFill>
                  <a:prstClr val="black"/>
                </a:solidFill>
                <a:latin typeface="Verdana"/>
                <a:cs typeface="Verdana"/>
              </a:rPr>
              <a:t>   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r>
              <a:rPr sz="1950" spc="446" dirty="0">
                <a:solidFill>
                  <a:prstClr val="black"/>
                </a:solidFill>
                <a:latin typeface="Verdana"/>
                <a:cs typeface="Verdana"/>
              </a:rPr>
              <a:t>    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Российской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Федерации</a:t>
            </a:r>
            <a:r>
              <a:rPr sz="1950" spc="38" dirty="0">
                <a:solidFill>
                  <a:prstClr val="black"/>
                </a:solidFill>
                <a:latin typeface="Verdana"/>
                <a:cs typeface="Verdana"/>
              </a:rPr>
              <a:t> 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является</a:t>
            </a:r>
            <a:r>
              <a:rPr sz="1950" spc="38" dirty="0">
                <a:solidFill>
                  <a:prstClr val="black"/>
                </a:solidFill>
                <a:latin typeface="Verdana"/>
                <a:cs typeface="Verdana"/>
              </a:rPr>
              <a:t>  </a:t>
            </a: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ФГБУ</a:t>
            </a:r>
            <a:r>
              <a:rPr sz="1950" spc="41" dirty="0">
                <a:solidFill>
                  <a:srgbClr val="002060"/>
                </a:solidFill>
                <a:latin typeface="Verdana"/>
                <a:cs typeface="Verdana"/>
              </a:rPr>
              <a:t>  </a:t>
            </a:r>
            <a:r>
              <a:rPr sz="1950" spc="-8" dirty="0">
                <a:solidFill>
                  <a:srgbClr val="002060"/>
                </a:solidFill>
                <a:latin typeface="Verdana"/>
                <a:cs typeface="Verdana"/>
              </a:rPr>
              <a:t>«Федеральный </a:t>
            </a: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институт</a:t>
            </a:r>
            <a:r>
              <a:rPr sz="1950" spc="-53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оценки</a:t>
            </a:r>
            <a:r>
              <a:rPr sz="1950" spc="-1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002060"/>
                </a:solidFill>
                <a:latin typeface="Verdana"/>
                <a:cs typeface="Verdana"/>
              </a:rPr>
              <a:t>качества</a:t>
            </a:r>
            <a:r>
              <a:rPr sz="1950" spc="-19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1950" spc="-8" dirty="0">
                <a:solidFill>
                  <a:srgbClr val="002060"/>
                </a:solidFill>
                <a:latin typeface="Verdana"/>
                <a:cs typeface="Verdana"/>
              </a:rPr>
              <a:t>образования».</a:t>
            </a:r>
            <a:endParaRPr sz="1950" dirty="0">
              <a:solidFill>
                <a:srgbClr val="002060"/>
              </a:solidFill>
              <a:latin typeface="Verdana"/>
              <a:cs typeface="Verdana"/>
            </a:endParaRPr>
          </a:p>
          <a:p>
            <a:pPr>
              <a:spcBef>
                <a:spcPts val="38"/>
              </a:spcBef>
            </a:pP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7327" y="139318"/>
            <a:ext cx="34004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tabLst>
                <a:tab pos="815340" algn="l"/>
              </a:tabLst>
            </a:pPr>
            <a:r>
              <a:rPr lang="ru-RU" sz="2700" b="1" spc="-19" dirty="0">
                <a:solidFill>
                  <a:srgbClr val="002060"/>
                </a:solidFill>
                <a:latin typeface="Verdana"/>
                <a:cs typeface="Verdana"/>
              </a:rPr>
              <a:t>Что</a:t>
            </a:r>
            <a:r>
              <a:rPr lang="ru-RU" sz="2700" b="1" dirty="0">
                <a:solidFill>
                  <a:srgbClr val="002060"/>
                </a:solidFill>
                <a:latin typeface="Verdana"/>
                <a:cs typeface="Verdana"/>
              </a:rPr>
              <a:t>	такое</a:t>
            </a:r>
            <a:r>
              <a:rPr lang="ru-RU" sz="2700" b="1" spc="-19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en-US" sz="2700" b="1" spc="-15" dirty="0">
                <a:solidFill>
                  <a:srgbClr val="002060"/>
                </a:solidFill>
                <a:latin typeface="Verdana"/>
                <a:cs typeface="Verdana"/>
              </a:rPr>
              <a:t>PISA?</a:t>
            </a:r>
            <a:endParaRPr lang="en-US" sz="27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15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88" y="-11675"/>
            <a:ext cx="952151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56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 4.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Перед вами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конструктор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создания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мероприятия.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Вам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необходимо: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заполнить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название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мероприятия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выбрать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направление</a:t>
            </a:r>
            <a:r>
              <a:rPr sz="2400" b="1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функциональной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грамотности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установить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682F1"/>
                </a:solidFill>
                <a:latin typeface="Times New Roman"/>
                <a:cs typeface="Times New Roman"/>
              </a:rPr>
              <a:t>дату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время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указать</a:t>
            </a:r>
            <a:r>
              <a:rPr sz="2400" b="1" spc="-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КИМ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438150"/>
            <a:ext cx="8045196" cy="4823457"/>
            <a:chOff x="708659" y="320040"/>
            <a:chExt cx="8045196" cy="482345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6374" y="320040"/>
              <a:ext cx="427481" cy="341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1794484"/>
              <a:ext cx="7783830" cy="33490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59" y="2099030"/>
              <a:ext cx="6968490" cy="27508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896670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4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4.1.</a:t>
            </a:r>
            <a:r>
              <a:rPr sz="2400" spc="409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Рекоменду</a:t>
            </a:r>
            <a:r>
              <a:rPr lang="ru-RU" sz="2400" spc="-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ется</a:t>
            </a:r>
            <a:r>
              <a:rPr sz="2400" spc="-1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писать</a:t>
            </a:r>
            <a:r>
              <a:rPr sz="2400" spc="4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удобное</a:t>
            </a:r>
            <a:r>
              <a:rPr sz="2400" spc="409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название,</a:t>
            </a:r>
            <a:r>
              <a:rPr sz="2400" spc="409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чтобы</a:t>
            </a:r>
            <a:r>
              <a:rPr sz="2400" spc="4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вы</a:t>
            </a:r>
            <a:r>
              <a:rPr sz="2400" spc="4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могли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быстро</a:t>
            </a:r>
            <a:r>
              <a:rPr sz="2400" spc="4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его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найти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перечне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всех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созданных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мероприятий.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201420" algn="l"/>
                <a:tab pos="2063750" algn="l"/>
                <a:tab pos="2808605" algn="l"/>
                <a:tab pos="4244340" algn="l"/>
                <a:tab pos="4979035" algn="l"/>
                <a:tab pos="5236210" algn="l"/>
                <a:tab pos="6176010" algn="l"/>
                <a:tab pos="6950075" algn="l"/>
              </a:tabLst>
            </a:pP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пр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ер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з</a:t>
            </a:r>
            <a:r>
              <a:rPr sz="2400" spc="-5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ть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6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уквы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пра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ления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клас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9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ор</a:t>
            </a:r>
            <a:r>
              <a:rPr sz="2400" spc="-4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6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2400" spc="-1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д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те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2400" spc="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-5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дить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диагностическую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работу,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и </a:t>
            </a:r>
            <a:r>
              <a:rPr sz="2400" spc="-55" dirty="0">
                <a:solidFill>
                  <a:srgbClr val="3682F1"/>
                </a:solidFill>
                <a:latin typeface="Times New Roman"/>
                <a:cs typeface="Times New Roman"/>
              </a:rPr>
              <a:t>дату.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Пример: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ЕГ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9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класс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15.11.2021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" y="1809750"/>
            <a:ext cx="7527670" cy="3400078"/>
            <a:chOff x="637794" y="1743420"/>
            <a:chExt cx="7527670" cy="340007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794" y="1743420"/>
              <a:ext cx="7527670" cy="34000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104" y="1937765"/>
              <a:ext cx="6977633" cy="28666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3831" y="2378582"/>
              <a:ext cx="837565" cy="186055"/>
            </a:xfrm>
            <a:custGeom>
              <a:avLst/>
              <a:gdLst/>
              <a:ahLst/>
              <a:cxnLst/>
              <a:rect l="l" t="t" r="r" b="b"/>
              <a:pathLst>
                <a:path w="837564" h="186055">
                  <a:moveTo>
                    <a:pt x="0" y="185927"/>
                  </a:moveTo>
                  <a:lnTo>
                    <a:pt x="837438" y="185927"/>
                  </a:lnTo>
                  <a:lnTo>
                    <a:pt x="837438" y="0"/>
                  </a:lnTo>
                  <a:lnTo>
                    <a:pt x="0" y="0"/>
                  </a:lnTo>
                  <a:lnTo>
                    <a:pt x="0" y="185927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179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960" algn="l"/>
                <a:tab pos="1041400" algn="l"/>
                <a:tab pos="2130425" algn="l"/>
                <a:tab pos="3486785" algn="l"/>
                <a:tab pos="5268595" algn="l"/>
                <a:tab pos="6686550" algn="l"/>
                <a:tab pos="7052945" algn="l"/>
              </a:tabLst>
            </a:pP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4</a:t>
            </a:r>
            <a:r>
              <a:rPr sz="2400" spc="-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2.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Вы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ерите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пра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ление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6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ф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ункцион</a:t>
            </a:r>
            <a:r>
              <a:rPr sz="2400" spc="1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льн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й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гра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тн</a:t>
            </a:r>
            <a:r>
              <a:rPr sz="2400" spc="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сти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по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9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ор</a:t>
            </a:r>
            <a:r>
              <a:rPr sz="2400" spc="-3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му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 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будете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проводить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диагностическую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работу.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Например,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Естественно-научная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грамотность.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1584893"/>
            <a:ext cx="7696200" cy="3730057"/>
            <a:chOff x="765809" y="1238237"/>
            <a:chExt cx="7163816" cy="3378961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809" y="1238237"/>
              <a:ext cx="7163816" cy="33789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19" y="1432559"/>
              <a:ext cx="6613398" cy="28285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6888" y="2174366"/>
              <a:ext cx="1125855" cy="140970"/>
            </a:xfrm>
            <a:custGeom>
              <a:avLst/>
              <a:gdLst/>
              <a:ahLst/>
              <a:cxnLst/>
              <a:rect l="l" t="t" r="r" b="b"/>
              <a:pathLst>
                <a:path w="1125855" h="140969">
                  <a:moveTo>
                    <a:pt x="0" y="140969"/>
                  </a:moveTo>
                  <a:lnTo>
                    <a:pt x="1125474" y="140969"/>
                  </a:lnTo>
                  <a:lnTo>
                    <a:pt x="1125474" y="0"/>
                  </a:lnTo>
                  <a:lnTo>
                    <a:pt x="0" y="0"/>
                  </a:lnTo>
                  <a:lnTo>
                    <a:pt x="0" y="140969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305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4.3. 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Укажите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дату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время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проведения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диагностической работы.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Обратите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внимание,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зайти в мероприятие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ДО указанной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даты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времени обучающиеся не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смогут,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однако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пройти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диагностическую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работу можно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любое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удобное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время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ПОСЛЕ,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установленной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даты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и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времени.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6535" y="1929181"/>
            <a:ext cx="7163816" cy="3378962"/>
            <a:chOff x="771905" y="1525511"/>
            <a:chExt cx="7163816" cy="337896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905" y="1525511"/>
              <a:ext cx="7163816" cy="3378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215" y="1719834"/>
              <a:ext cx="6613398" cy="28285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1554" y="3165729"/>
              <a:ext cx="1125855" cy="300355"/>
            </a:xfrm>
            <a:custGeom>
              <a:avLst/>
              <a:gdLst/>
              <a:ahLst/>
              <a:cxnLst/>
              <a:rect l="l" t="t" r="r" b="b"/>
              <a:pathLst>
                <a:path w="1125855" h="300354">
                  <a:moveTo>
                    <a:pt x="0" y="300228"/>
                  </a:moveTo>
                  <a:lnTo>
                    <a:pt x="1125474" y="300228"/>
                  </a:lnTo>
                  <a:lnTo>
                    <a:pt x="1125474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24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4.4.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Для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выбора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диагностической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работы,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«Укажите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КИМ».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68325" algn="l"/>
                <a:tab pos="1456690" algn="l"/>
                <a:tab pos="2745105" algn="l"/>
                <a:tab pos="4596130" algn="l"/>
                <a:tab pos="5358765" algn="l"/>
                <a:tab pos="6389370" algn="l"/>
                <a:tab pos="6793230" algn="l"/>
              </a:tabLst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Для	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выбор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spc="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spc="-9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spc="-3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льк</a:t>
            </a:r>
            <a:r>
              <a:rPr sz="2400" spc="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х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диагн</a:t>
            </a:r>
            <a:r>
              <a:rPr sz="2400" spc="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тич</a:t>
            </a:r>
            <a:r>
              <a:rPr sz="2400" spc="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х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раб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spc="-14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ж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мите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«+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Добавить 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вариант».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" y="1643621"/>
            <a:ext cx="7163816" cy="3378962"/>
            <a:chOff x="771905" y="1525511"/>
            <a:chExt cx="7163816" cy="337896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905" y="1525511"/>
              <a:ext cx="7163816" cy="3378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215" y="1719834"/>
              <a:ext cx="6613398" cy="28285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1554" y="3798950"/>
              <a:ext cx="1725930" cy="409575"/>
            </a:xfrm>
            <a:custGeom>
              <a:avLst/>
              <a:gdLst/>
              <a:ahLst/>
              <a:cxnLst/>
              <a:rect l="l" t="t" r="r" b="b"/>
              <a:pathLst>
                <a:path w="1725930" h="409575">
                  <a:moveTo>
                    <a:pt x="1181862" y="204215"/>
                  </a:moveTo>
                  <a:lnTo>
                    <a:pt x="1725930" y="204215"/>
                  </a:lnTo>
                  <a:lnTo>
                    <a:pt x="1725930" y="0"/>
                  </a:lnTo>
                  <a:lnTo>
                    <a:pt x="1181862" y="0"/>
                  </a:lnTo>
                  <a:lnTo>
                    <a:pt x="1181862" y="204215"/>
                  </a:lnTo>
                  <a:close/>
                </a:path>
                <a:path w="1725930" h="409575">
                  <a:moveTo>
                    <a:pt x="0" y="409194"/>
                  </a:moveTo>
                  <a:lnTo>
                    <a:pt x="766571" y="409194"/>
                  </a:lnTo>
                  <a:lnTo>
                    <a:pt x="766571" y="204215"/>
                  </a:lnTo>
                  <a:lnTo>
                    <a:pt x="0" y="204215"/>
                  </a:lnTo>
                  <a:lnTo>
                    <a:pt x="0" y="409194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358" y="1066038"/>
            <a:ext cx="7367016" cy="3721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7292" y="94741"/>
            <a:ext cx="79717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4.5.</a:t>
            </a:r>
            <a:r>
              <a:rPr sz="2400" spc="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При</a:t>
            </a:r>
            <a:r>
              <a:rPr sz="2400" spc="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выборе</a:t>
            </a:r>
            <a:r>
              <a:rPr sz="2400" spc="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КИМа(-ов)</a:t>
            </a:r>
            <a:r>
              <a:rPr sz="2400" spc="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необходимо</a:t>
            </a:r>
            <a:r>
              <a:rPr sz="2400" spc="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8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фильтре</a:t>
            </a:r>
            <a:r>
              <a:rPr sz="2400" spc="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классов</a:t>
            </a:r>
            <a:r>
              <a:rPr sz="2400" spc="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указать</a:t>
            </a:r>
            <a:r>
              <a:rPr sz="2400" spc="8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нужный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класс.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38297" y="1768220"/>
            <a:ext cx="1715008" cy="649859"/>
            <a:chOff x="3138297" y="1768220"/>
            <a:chExt cx="1715008" cy="649859"/>
          </a:xfrm>
        </p:grpSpPr>
        <p:sp>
          <p:nvSpPr>
            <p:cNvPr id="6" name="object 6"/>
            <p:cNvSpPr/>
            <p:nvPr/>
          </p:nvSpPr>
          <p:spPr>
            <a:xfrm>
              <a:off x="3138297" y="1768220"/>
              <a:ext cx="1026160" cy="163195"/>
            </a:xfrm>
            <a:custGeom>
              <a:avLst/>
              <a:gdLst/>
              <a:ahLst/>
              <a:cxnLst/>
              <a:rect l="l" t="t" r="r" b="b"/>
              <a:pathLst>
                <a:path w="1026160" h="163194">
                  <a:moveTo>
                    <a:pt x="0" y="163067"/>
                  </a:moveTo>
                  <a:lnTo>
                    <a:pt x="1025651" y="163067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163067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7140" y="2274569"/>
              <a:ext cx="1066165" cy="143510"/>
            </a:xfrm>
            <a:custGeom>
              <a:avLst/>
              <a:gdLst/>
              <a:ahLst/>
              <a:cxnLst/>
              <a:rect l="l" t="t" r="r" b="b"/>
              <a:pathLst>
                <a:path w="1066164" h="143510">
                  <a:moveTo>
                    <a:pt x="82804" y="56515"/>
                  </a:moveTo>
                  <a:lnTo>
                    <a:pt x="0" y="107315"/>
                  </a:lnTo>
                  <a:lnTo>
                    <a:pt x="90297" y="143129"/>
                  </a:lnTo>
                  <a:lnTo>
                    <a:pt x="87901" y="115443"/>
                  </a:lnTo>
                  <a:lnTo>
                    <a:pt x="73406" y="115443"/>
                  </a:lnTo>
                  <a:lnTo>
                    <a:pt x="70865" y="86613"/>
                  </a:lnTo>
                  <a:lnTo>
                    <a:pt x="85298" y="85354"/>
                  </a:lnTo>
                  <a:lnTo>
                    <a:pt x="82804" y="56515"/>
                  </a:lnTo>
                  <a:close/>
                </a:path>
                <a:path w="1066164" h="143510">
                  <a:moveTo>
                    <a:pt x="85298" y="85354"/>
                  </a:moveTo>
                  <a:lnTo>
                    <a:pt x="70865" y="86613"/>
                  </a:lnTo>
                  <a:lnTo>
                    <a:pt x="73406" y="115443"/>
                  </a:lnTo>
                  <a:lnTo>
                    <a:pt x="87793" y="114189"/>
                  </a:lnTo>
                  <a:lnTo>
                    <a:pt x="85298" y="85354"/>
                  </a:lnTo>
                  <a:close/>
                </a:path>
                <a:path w="1066164" h="143510">
                  <a:moveTo>
                    <a:pt x="87793" y="114189"/>
                  </a:moveTo>
                  <a:lnTo>
                    <a:pt x="73406" y="115443"/>
                  </a:lnTo>
                  <a:lnTo>
                    <a:pt x="87901" y="115443"/>
                  </a:lnTo>
                  <a:lnTo>
                    <a:pt x="87793" y="114189"/>
                  </a:lnTo>
                  <a:close/>
                </a:path>
                <a:path w="1066164" h="143510">
                  <a:moveTo>
                    <a:pt x="1063625" y="0"/>
                  </a:moveTo>
                  <a:lnTo>
                    <a:pt x="85298" y="85354"/>
                  </a:lnTo>
                  <a:lnTo>
                    <a:pt x="87793" y="114189"/>
                  </a:lnTo>
                  <a:lnTo>
                    <a:pt x="1066164" y="28956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453467"/>
            <a:ext cx="5394198" cy="36636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" y="-25043"/>
            <a:ext cx="797179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409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4.6.</a:t>
            </a:r>
            <a:r>
              <a:rPr sz="2400" spc="40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Система</a:t>
            </a:r>
            <a:r>
              <a:rPr sz="2400" spc="40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отфильтровала</a:t>
            </a:r>
            <a:r>
              <a:rPr sz="2400" spc="409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КИМ</a:t>
            </a:r>
            <a:r>
              <a:rPr sz="2400" spc="40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по</a:t>
            </a:r>
            <a:r>
              <a:rPr sz="2400" spc="40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9</a:t>
            </a:r>
            <a:r>
              <a:rPr sz="2400" spc="40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классу.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Далее</a:t>
            </a:r>
            <a:r>
              <a:rPr sz="2400" spc="40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выберите</a:t>
            </a:r>
            <a:r>
              <a:rPr sz="2400" spc="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одну</a:t>
            </a:r>
            <a:r>
              <a:rPr sz="2400" spc="39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из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диагностических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работ.</a:t>
            </a:r>
            <a:endParaRPr sz="2400" dirty="0">
              <a:latin typeface="Times New Roman"/>
              <a:cs typeface="Times New Roman"/>
            </a:endParaRPr>
          </a:p>
          <a:p>
            <a:pPr marL="12700" marR="403860">
              <a:lnSpc>
                <a:spcPct val="100000"/>
              </a:lnSpc>
            </a:pP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Диагностические</a:t>
            </a:r>
            <a:r>
              <a:rPr sz="2400" b="1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работы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рассчитаны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на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20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минут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 и</a:t>
            </a:r>
            <a:r>
              <a:rPr sz="2400" b="1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40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минут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выполнения.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После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выбора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кнопку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«Выбрать»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49662" y="3714750"/>
            <a:ext cx="2370138" cy="1228978"/>
            <a:chOff x="3139439" y="3579622"/>
            <a:chExt cx="2370138" cy="1228978"/>
          </a:xfrm>
        </p:grpSpPr>
        <p:sp>
          <p:nvSpPr>
            <p:cNvPr id="6" name="object 6"/>
            <p:cNvSpPr/>
            <p:nvPr/>
          </p:nvSpPr>
          <p:spPr>
            <a:xfrm>
              <a:off x="4980813" y="4570222"/>
              <a:ext cx="528764" cy="238378"/>
            </a:xfrm>
            <a:custGeom>
              <a:avLst/>
              <a:gdLst/>
              <a:ahLst/>
              <a:cxnLst/>
              <a:rect l="l" t="t" r="r" b="b"/>
              <a:pathLst>
                <a:path w="520700" h="236220">
                  <a:moveTo>
                    <a:pt x="0" y="236220"/>
                  </a:moveTo>
                  <a:lnTo>
                    <a:pt x="520446" y="236220"/>
                  </a:lnTo>
                  <a:lnTo>
                    <a:pt x="520446" y="0"/>
                  </a:lnTo>
                  <a:lnTo>
                    <a:pt x="0" y="0"/>
                  </a:lnTo>
                  <a:lnTo>
                    <a:pt x="0" y="236220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9439" y="3579622"/>
              <a:ext cx="464184" cy="158115"/>
            </a:xfrm>
            <a:custGeom>
              <a:avLst/>
              <a:gdLst/>
              <a:ahLst/>
              <a:cxnLst/>
              <a:rect l="l" t="t" r="r" b="b"/>
              <a:pathLst>
                <a:path w="464185" h="158114">
                  <a:moveTo>
                    <a:pt x="72517" y="73913"/>
                  </a:moveTo>
                  <a:lnTo>
                    <a:pt x="0" y="138556"/>
                  </a:lnTo>
                  <a:lnTo>
                    <a:pt x="95250" y="157733"/>
                  </a:lnTo>
                  <a:lnTo>
                    <a:pt x="88705" y="133603"/>
                  </a:lnTo>
                  <a:lnTo>
                    <a:pt x="73660" y="133603"/>
                  </a:lnTo>
                  <a:lnTo>
                    <a:pt x="66040" y="105663"/>
                  </a:lnTo>
                  <a:lnTo>
                    <a:pt x="80096" y="101860"/>
                  </a:lnTo>
                  <a:lnTo>
                    <a:pt x="72517" y="73913"/>
                  </a:lnTo>
                  <a:close/>
                </a:path>
                <a:path w="464185" h="158114">
                  <a:moveTo>
                    <a:pt x="80096" y="101860"/>
                  </a:moveTo>
                  <a:lnTo>
                    <a:pt x="66040" y="105663"/>
                  </a:lnTo>
                  <a:lnTo>
                    <a:pt x="73660" y="133603"/>
                  </a:lnTo>
                  <a:lnTo>
                    <a:pt x="87677" y="129811"/>
                  </a:lnTo>
                  <a:lnTo>
                    <a:pt x="80096" y="101860"/>
                  </a:lnTo>
                  <a:close/>
                </a:path>
                <a:path w="464185" h="158114">
                  <a:moveTo>
                    <a:pt x="87677" y="129811"/>
                  </a:moveTo>
                  <a:lnTo>
                    <a:pt x="73660" y="133603"/>
                  </a:lnTo>
                  <a:lnTo>
                    <a:pt x="88705" y="133603"/>
                  </a:lnTo>
                  <a:lnTo>
                    <a:pt x="87677" y="129811"/>
                  </a:lnTo>
                  <a:close/>
                </a:path>
                <a:path w="464185" h="158114">
                  <a:moveTo>
                    <a:pt x="456564" y="0"/>
                  </a:moveTo>
                  <a:lnTo>
                    <a:pt x="80096" y="101860"/>
                  </a:lnTo>
                  <a:lnTo>
                    <a:pt x="87677" y="129811"/>
                  </a:lnTo>
                  <a:lnTo>
                    <a:pt x="464185" y="27939"/>
                  </a:lnTo>
                  <a:lnTo>
                    <a:pt x="4565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0" y="94741"/>
            <a:ext cx="8858250" cy="5143500"/>
            <a:chOff x="285750" y="0"/>
            <a:chExt cx="885825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1" y="1703863"/>
              <a:ext cx="7608696" cy="34396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462" y="1898142"/>
              <a:ext cx="7058406" cy="29458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242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4.7.</a:t>
            </a:r>
            <a:r>
              <a:rPr lang="ru-RU"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Вы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добавили диагностическую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работу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для тестирования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обучающихся.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</a:t>
            </a:r>
            <a:r>
              <a:rPr sz="2400" spc="39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можете</a:t>
            </a:r>
            <a:r>
              <a:rPr sz="2400" spc="39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посмотреть</a:t>
            </a:r>
            <a:r>
              <a:rPr sz="2400" b="1" spc="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«Характеристики</a:t>
            </a:r>
            <a:r>
              <a:rPr sz="2400" b="1" spc="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b="1" spc="39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систему</a:t>
            </a:r>
            <a:r>
              <a:rPr sz="2400" b="1" spc="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оценивания» </a:t>
            </a:r>
            <a:r>
              <a:rPr sz="2400" b="1" spc="-44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до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создания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мероприятия.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кнопку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«Показать»</a:t>
            </a:r>
            <a:r>
              <a:rPr sz="2400" b="1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скачайте</a:t>
            </a:r>
            <a:r>
              <a:rPr sz="2400" b="1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файл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6800" y="3943350"/>
            <a:ext cx="4479036" cy="484378"/>
            <a:chOff x="1112138" y="3839336"/>
            <a:chExt cx="4479036" cy="484378"/>
          </a:xfrm>
        </p:grpSpPr>
        <p:sp>
          <p:nvSpPr>
            <p:cNvPr id="8" name="object 8"/>
            <p:cNvSpPr/>
            <p:nvPr/>
          </p:nvSpPr>
          <p:spPr>
            <a:xfrm>
              <a:off x="1112138" y="4086224"/>
              <a:ext cx="4387850" cy="237490"/>
            </a:xfrm>
            <a:custGeom>
              <a:avLst/>
              <a:gdLst/>
              <a:ahLst/>
              <a:cxnLst/>
              <a:rect l="l" t="t" r="r" b="b"/>
              <a:pathLst>
                <a:path w="4387850" h="237489">
                  <a:moveTo>
                    <a:pt x="0" y="236981"/>
                  </a:moveTo>
                  <a:lnTo>
                    <a:pt x="4387596" y="236981"/>
                  </a:lnTo>
                  <a:lnTo>
                    <a:pt x="4387596" y="0"/>
                  </a:lnTo>
                  <a:lnTo>
                    <a:pt x="0" y="0"/>
                  </a:lnTo>
                  <a:lnTo>
                    <a:pt x="0" y="236981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77790" y="3839336"/>
              <a:ext cx="413384" cy="353060"/>
            </a:xfrm>
            <a:custGeom>
              <a:avLst/>
              <a:gdLst/>
              <a:ahLst/>
              <a:cxnLst/>
              <a:rect l="l" t="t" r="r" b="b"/>
              <a:pathLst>
                <a:path w="413385" h="353060">
                  <a:moveTo>
                    <a:pt x="38226" y="263474"/>
                  </a:moveTo>
                  <a:lnTo>
                    <a:pt x="0" y="352742"/>
                  </a:lnTo>
                  <a:lnTo>
                    <a:pt x="94361" y="329780"/>
                  </a:lnTo>
                  <a:lnTo>
                    <a:pt x="83566" y="317030"/>
                  </a:lnTo>
                  <a:lnTo>
                    <a:pt x="64643" y="317030"/>
                  </a:lnTo>
                  <a:lnTo>
                    <a:pt x="45847" y="294932"/>
                  </a:lnTo>
                  <a:lnTo>
                    <a:pt x="56924" y="285560"/>
                  </a:lnTo>
                  <a:lnTo>
                    <a:pt x="38226" y="263474"/>
                  </a:lnTo>
                  <a:close/>
                </a:path>
                <a:path w="413385" h="353060">
                  <a:moveTo>
                    <a:pt x="56924" y="285560"/>
                  </a:moveTo>
                  <a:lnTo>
                    <a:pt x="45847" y="294932"/>
                  </a:lnTo>
                  <a:lnTo>
                    <a:pt x="64643" y="317030"/>
                  </a:lnTo>
                  <a:lnTo>
                    <a:pt x="75667" y="307699"/>
                  </a:lnTo>
                  <a:lnTo>
                    <a:pt x="56924" y="285560"/>
                  </a:lnTo>
                  <a:close/>
                </a:path>
                <a:path w="413385" h="353060">
                  <a:moveTo>
                    <a:pt x="75667" y="307699"/>
                  </a:moveTo>
                  <a:lnTo>
                    <a:pt x="64643" y="317030"/>
                  </a:lnTo>
                  <a:lnTo>
                    <a:pt x="83566" y="317030"/>
                  </a:lnTo>
                  <a:lnTo>
                    <a:pt x="75667" y="307699"/>
                  </a:lnTo>
                  <a:close/>
                </a:path>
                <a:path w="413385" h="353060">
                  <a:moveTo>
                    <a:pt x="394462" y="0"/>
                  </a:moveTo>
                  <a:lnTo>
                    <a:pt x="56924" y="285560"/>
                  </a:lnTo>
                  <a:lnTo>
                    <a:pt x="75667" y="307699"/>
                  </a:lnTo>
                  <a:lnTo>
                    <a:pt x="413131" y="22097"/>
                  </a:lnTo>
                  <a:lnTo>
                    <a:pt x="3944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8987" y="1380013"/>
            <a:ext cx="7608696" cy="3439635"/>
            <a:chOff x="835151" y="1703863"/>
            <a:chExt cx="7608696" cy="3439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1" y="1703863"/>
              <a:ext cx="7608696" cy="34396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808" y="1969590"/>
              <a:ext cx="7058406" cy="29458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4525" algn="l"/>
              </a:tabLst>
            </a:pP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Шаг	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4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.8.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7122" y="94741"/>
            <a:ext cx="62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1800" spc="4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сле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4842" y="94741"/>
            <a:ext cx="1374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ознакомления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8559" y="94741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8529" y="94741"/>
            <a:ext cx="73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м</a:t>
            </a:r>
            <a:r>
              <a:rPr sz="1800" spc="-5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spc="-30" dirty="0">
                <a:solidFill>
                  <a:srgbClr val="3682F1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ете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4454" y="94741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7265" algn="l"/>
              </a:tabLst>
            </a:pPr>
            <a:r>
              <a:rPr sz="1800" spc="-114" dirty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д</a:t>
            </a:r>
            <a:r>
              <a:rPr sz="1800" spc="15" dirty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л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ть	не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292" y="369315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1800" spc="-5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дош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дшую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8685" y="369315"/>
            <a:ext cx="228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</a:tabLst>
            </a:pP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вам	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диагностическую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5900" y="94741"/>
            <a:ext cx="2033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marR="5080" indent="-97155">
              <a:lnSpc>
                <a:spcPct val="100000"/>
              </a:lnSpc>
              <a:spcBef>
                <a:spcPts val="100"/>
              </a:spcBef>
              <a:tabLst>
                <a:tab pos="986155" algn="l"/>
                <a:tab pos="1509395" algn="l"/>
                <a:tab pos="1537970" algn="l"/>
              </a:tabLst>
            </a:pP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материалами,		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вы </a:t>
            </a:r>
            <a:r>
              <a:rPr sz="18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раб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spc="-30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1800" spc="-180" dirty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,	для	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э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spc="-50" dirty="0">
                <a:solidFill>
                  <a:srgbClr val="3682F1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3508" y="369315"/>
            <a:ext cx="19265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 marR="5080" indent="-140970">
              <a:lnSpc>
                <a:spcPct val="100000"/>
              </a:lnSpc>
              <a:spcBef>
                <a:spcPts val="100"/>
              </a:spcBef>
              <a:tabLst>
                <a:tab pos="1050290" algn="l"/>
                <a:tab pos="1317625" algn="l"/>
                <a:tab pos="1462405" algn="l"/>
              </a:tabLst>
            </a:pP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е	на		«</a:t>
            </a:r>
            <a:r>
              <a:rPr sz="1800" b="1" dirty="0">
                <a:solidFill>
                  <a:srgbClr val="3682F1"/>
                </a:solidFill>
                <a:latin typeface="Times New Roman"/>
                <a:cs typeface="Times New Roman"/>
              </a:rPr>
              <a:t>Х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»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.  ра</a:t>
            </a:r>
            <a:r>
              <a:rPr sz="1800" spc="5" dirty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spc="-30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1800" spc="-180" dirty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,		ч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бы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292" y="643635"/>
            <a:ext cx="5738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89635" algn="l"/>
                <a:tab pos="2218690" algn="l"/>
                <a:tab pos="3072130" algn="l"/>
                <a:tab pos="4008120" algn="l"/>
              </a:tabLst>
            </a:pP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Или	добав</a:t>
            </a:r>
            <a:r>
              <a:rPr sz="1800" spc="-70" dirty="0">
                <a:solidFill>
                  <a:srgbClr val="3682F1"/>
                </a:solidFill>
                <a:latin typeface="Times New Roman"/>
                <a:cs typeface="Times New Roman"/>
              </a:rPr>
              <a:t>ь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те	еще	</a:t>
            </a:r>
            <a:r>
              <a:rPr sz="1800" spc="-5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дну	диагн</a:t>
            </a:r>
            <a:r>
              <a:rPr sz="1800" spc="4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стич</a:t>
            </a:r>
            <a:r>
              <a:rPr sz="1800" spc="40" dirty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ую  у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682F1"/>
                </a:solidFill>
                <a:latin typeface="Times New Roman"/>
                <a:cs typeface="Times New Roman"/>
              </a:rPr>
              <a:t>каждого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ученика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был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свой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вариант работы.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02877" y="3593501"/>
            <a:ext cx="4741162" cy="741426"/>
            <a:chOff x="1099185" y="3811905"/>
            <a:chExt cx="4741162" cy="741426"/>
          </a:xfrm>
        </p:grpSpPr>
        <p:sp>
          <p:nvSpPr>
            <p:cNvPr id="18" name="object 18"/>
            <p:cNvSpPr/>
            <p:nvPr/>
          </p:nvSpPr>
          <p:spPr>
            <a:xfrm>
              <a:off x="1099185" y="4336161"/>
              <a:ext cx="775335" cy="217170"/>
            </a:xfrm>
            <a:custGeom>
              <a:avLst/>
              <a:gdLst/>
              <a:ahLst/>
              <a:cxnLst/>
              <a:rect l="l" t="t" r="r" b="b"/>
              <a:pathLst>
                <a:path w="775335" h="217170">
                  <a:moveTo>
                    <a:pt x="0" y="217169"/>
                  </a:moveTo>
                  <a:lnTo>
                    <a:pt x="774954" y="217169"/>
                  </a:lnTo>
                  <a:lnTo>
                    <a:pt x="774954" y="0"/>
                  </a:lnTo>
                  <a:lnTo>
                    <a:pt x="0" y="0"/>
                  </a:lnTo>
                  <a:lnTo>
                    <a:pt x="0" y="217169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6963" y="3811905"/>
              <a:ext cx="413384" cy="353060"/>
            </a:xfrm>
            <a:custGeom>
              <a:avLst/>
              <a:gdLst/>
              <a:ahLst/>
              <a:cxnLst/>
              <a:rect l="l" t="t" r="r" b="b"/>
              <a:pathLst>
                <a:path w="413385" h="353060">
                  <a:moveTo>
                    <a:pt x="38226" y="263474"/>
                  </a:moveTo>
                  <a:lnTo>
                    <a:pt x="0" y="352742"/>
                  </a:lnTo>
                  <a:lnTo>
                    <a:pt x="94361" y="329780"/>
                  </a:lnTo>
                  <a:lnTo>
                    <a:pt x="83566" y="317030"/>
                  </a:lnTo>
                  <a:lnTo>
                    <a:pt x="64643" y="317030"/>
                  </a:lnTo>
                  <a:lnTo>
                    <a:pt x="45847" y="294932"/>
                  </a:lnTo>
                  <a:lnTo>
                    <a:pt x="56924" y="285560"/>
                  </a:lnTo>
                  <a:lnTo>
                    <a:pt x="38226" y="263474"/>
                  </a:lnTo>
                  <a:close/>
                </a:path>
                <a:path w="413385" h="353060">
                  <a:moveTo>
                    <a:pt x="56924" y="285560"/>
                  </a:moveTo>
                  <a:lnTo>
                    <a:pt x="45847" y="294932"/>
                  </a:lnTo>
                  <a:lnTo>
                    <a:pt x="64643" y="317030"/>
                  </a:lnTo>
                  <a:lnTo>
                    <a:pt x="75667" y="307699"/>
                  </a:lnTo>
                  <a:lnTo>
                    <a:pt x="56924" y="285560"/>
                  </a:lnTo>
                  <a:close/>
                </a:path>
                <a:path w="413385" h="353060">
                  <a:moveTo>
                    <a:pt x="75667" y="307699"/>
                  </a:moveTo>
                  <a:lnTo>
                    <a:pt x="64643" y="317030"/>
                  </a:lnTo>
                  <a:lnTo>
                    <a:pt x="83566" y="317030"/>
                  </a:lnTo>
                  <a:lnTo>
                    <a:pt x="75667" y="307699"/>
                  </a:lnTo>
                  <a:close/>
                </a:path>
                <a:path w="413385" h="353060">
                  <a:moveTo>
                    <a:pt x="394462" y="0"/>
                  </a:moveTo>
                  <a:lnTo>
                    <a:pt x="56924" y="285560"/>
                  </a:lnTo>
                  <a:lnTo>
                    <a:pt x="75667" y="307699"/>
                  </a:lnTo>
                  <a:lnTo>
                    <a:pt x="413131" y="22098"/>
                  </a:lnTo>
                  <a:lnTo>
                    <a:pt x="3944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9526" y="1138028"/>
            <a:ext cx="7409815" cy="4014724"/>
            <a:chOff x="779526" y="851153"/>
            <a:chExt cx="7409815" cy="40147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526" y="851153"/>
              <a:ext cx="7409815" cy="40147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71" y="1126108"/>
              <a:ext cx="6859523" cy="34648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24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18870" algn="l"/>
                <a:tab pos="1891030" algn="l"/>
                <a:tab pos="2531110" algn="l"/>
                <a:tab pos="3020695" algn="l"/>
                <a:tab pos="3502660" algn="l"/>
                <a:tab pos="4125595" algn="l"/>
                <a:tab pos="5331460" algn="l"/>
                <a:tab pos="5623560" algn="l"/>
                <a:tab pos="6661784" algn="l"/>
              </a:tabLst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	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4</a:t>
            </a:r>
            <a:r>
              <a:rPr sz="2400" spc="-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9.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2400" spc="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сле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spc="-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г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ак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ля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з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лнены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выбран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ы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нео</a:t>
            </a:r>
            <a:r>
              <a:rPr sz="2400" spc="-7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2400" spc="-7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х</a:t>
            </a:r>
            <a:r>
              <a:rPr sz="2400" spc="-5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димые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диагностические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работы,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 кнопку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«Сохранить».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78389" y="686616"/>
            <a:ext cx="2434590" cy="4124960"/>
            <a:chOff x="6319520" y="320040"/>
            <a:chExt cx="2434590" cy="41249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6374" y="320040"/>
              <a:ext cx="427481" cy="3413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68287" y="4220336"/>
              <a:ext cx="568960" cy="218440"/>
            </a:xfrm>
            <a:custGeom>
              <a:avLst/>
              <a:gdLst/>
              <a:ahLst/>
              <a:cxnLst/>
              <a:rect l="l" t="t" r="r" b="b"/>
              <a:pathLst>
                <a:path w="568959" h="218439">
                  <a:moveTo>
                    <a:pt x="0" y="217931"/>
                  </a:moveTo>
                  <a:lnTo>
                    <a:pt x="568451" y="217931"/>
                  </a:lnTo>
                  <a:lnTo>
                    <a:pt x="568451" y="0"/>
                  </a:lnTo>
                  <a:lnTo>
                    <a:pt x="0" y="0"/>
                  </a:lnTo>
                  <a:lnTo>
                    <a:pt x="0" y="217931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19520" y="3890949"/>
              <a:ext cx="481330" cy="330200"/>
            </a:xfrm>
            <a:custGeom>
              <a:avLst/>
              <a:gdLst/>
              <a:ahLst/>
              <a:cxnLst/>
              <a:rect l="l" t="t" r="r" b="b"/>
              <a:pathLst>
                <a:path w="481329" h="330200">
                  <a:moveTo>
                    <a:pt x="400695" y="293172"/>
                  </a:moveTo>
                  <a:lnTo>
                    <a:pt x="384555" y="317220"/>
                  </a:lnTo>
                  <a:lnTo>
                    <a:pt x="480822" y="329615"/>
                  </a:lnTo>
                  <a:lnTo>
                    <a:pt x="464759" y="301269"/>
                  </a:lnTo>
                  <a:lnTo>
                    <a:pt x="412750" y="301269"/>
                  </a:lnTo>
                  <a:lnTo>
                    <a:pt x="400695" y="293172"/>
                  </a:lnTo>
                  <a:close/>
                </a:path>
                <a:path w="481329" h="330200">
                  <a:moveTo>
                    <a:pt x="416829" y="269132"/>
                  </a:moveTo>
                  <a:lnTo>
                    <a:pt x="400695" y="293172"/>
                  </a:lnTo>
                  <a:lnTo>
                    <a:pt x="412750" y="301269"/>
                  </a:lnTo>
                  <a:lnTo>
                    <a:pt x="428878" y="277228"/>
                  </a:lnTo>
                  <a:lnTo>
                    <a:pt x="416829" y="269132"/>
                  </a:lnTo>
                  <a:close/>
                </a:path>
                <a:path w="481329" h="330200">
                  <a:moveTo>
                    <a:pt x="432943" y="245122"/>
                  </a:moveTo>
                  <a:lnTo>
                    <a:pt x="416829" y="269132"/>
                  </a:lnTo>
                  <a:lnTo>
                    <a:pt x="428878" y="277228"/>
                  </a:lnTo>
                  <a:lnTo>
                    <a:pt x="412750" y="301269"/>
                  </a:lnTo>
                  <a:lnTo>
                    <a:pt x="464759" y="301269"/>
                  </a:lnTo>
                  <a:lnTo>
                    <a:pt x="432943" y="245122"/>
                  </a:lnTo>
                  <a:close/>
                </a:path>
                <a:path w="481329" h="330200">
                  <a:moveTo>
                    <a:pt x="16255" y="0"/>
                  </a:moveTo>
                  <a:lnTo>
                    <a:pt x="0" y="24028"/>
                  </a:lnTo>
                  <a:lnTo>
                    <a:pt x="400695" y="293172"/>
                  </a:lnTo>
                  <a:lnTo>
                    <a:pt x="416829" y="269132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6935" y="941877"/>
            <a:ext cx="5654610" cy="31018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algn="just">
              <a:lnSpc>
                <a:spcPct val="100000"/>
              </a:lnSpc>
              <a:spcBef>
                <a:spcPts val="79"/>
              </a:spcBef>
              <a:tabLst>
                <a:tab pos="1403985" algn="l"/>
                <a:tab pos="2204085" algn="l"/>
                <a:tab pos="3611404" algn="l"/>
                <a:tab pos="4094798" algn="l"/>
                <a:tab pos="5515928" algn="l"/>
              </a:tabLst>
            </a:pPr>
            <a:r>
              <a:rPr lang="ru-RU" sz="1950" spc="-8" dirty="0" smtClean="0"/>
              <a:t>Выяснить</a:t>
            </a:r>
            <a:r>
              <a:rPr sz="1950" spc="-8" dirty="0" smtClean="0"/>
              <a:t>,</a:t>
            </a:r>
            <a:r>
              <a:rPr lang="ru-RU" sz="1950" dirty="0"/>
              <a:t> </a:t>
            </a:r>
            <a:r>
              <a:rPr sz="1950" spc="-8" dirty="0" err="1" smtClean="0"/>
              <a:t>обладают</a:t>
            </a:r>
            <a:r>
              <a:rPr lang="ru-RU" sz="1950" dirty="0" smtClean="0"/>
              <a:t> </a:t>
            </a:r>
            <a:r>
              <a:rPr sz="1950" spc="-19" dirty="0" err="1"/>
              <a:t>ли</a:t>
            </a:r>
            <a:r>
              <a:rPr lang="ru-RU" sz="1950" dirty="0"/>
              <a:t> </a:t>
            </a:r>
            <a:r>
              <a:rPr lang="ru-RU" sz="1950" dirty="0"/>
              <a:t>об</a:t>
            </a:r>
            <a:r>
              <a:rPr sz="1950" spc="-8" dirty="0" err="1"/>
              <a:t>уча</a:t>
            </a:r>
            <a:r>
              <a:rPr lang="ru-RU" sz="1950" spc="-8" dirty="0"/>
              <a:t>ю</a:t>
            </a:r>
            <a:r>
              <a:rPr sz="1950" spc="-8" dirty="0" err="1"/>
              <a:t>щиеся</a:t>
            </a:r>
            <a:r>
              <a:rPr lang="ru-RU" sz="1950" dirty="0"/>
              <a:t> </a:t>
            </a:r>
            <a:r>
              <a:rPr sz="1950" spc="-19" dirty="0"/>
              <a:t>15-</a:t>
            </a:r>
            <a:endParaRPr sz="1950" dirty="0"/>
          </a:p>
        </p:txBody>
      </p:sp>
      <p:sp>
        <p:nvSpPr>
          <p:cNvPr id="4" name="object 4"/>
          <p:cNvSpPr txBox="1"/>
          <p:nvPr/>
        </p:nvSpPr>
        <p:spPr>
          <a:xfrm>
            <a:off x="1847278" y="1245129"/>
            <a:ext cx="5755005" cy="798776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9525" marR="3810" algn="just">
              <a:lnSpc>
                <a:spcPts val="1875"/>
              </a:lnSpc>
              <a:spcBef>
                <a:spcPts val="529"/>
              </a:spcBef>
              <a:tabLst>
                <a:tab pos="1968818" algn="l"/>
                <a:tab pos="4155758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летнего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возраста,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получившие </a:t>
            </a:r>
            <a:r>
              <a:rPr sz="1950" dirty="0" err="1">
                <a:solidFill>
                  <a:prstClr val="black"/>
                </a:solidFill>
                <a:latin typeface="Verdana"/>
                <a:cs typeface="Verdana"/>
              </a:rPr>
              <a:t>обязательное</a:t>
            </a:r>
            <a:r>
              <a:rPr sz="1950" spc="42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 err="1">
                <a:solidFill>
                  <a:prstClr val="black"/>
                </a:solidFill>
                <a:latin typeface="Verdana"/>
                <a:cs typeface="Verdana"/>
              </a:rPr>
              <a:t>общее</a:t>
            </a:r>
            <a:r>
              <a:rPr sz="1950" spc="4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образование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,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знаниями</a:t>
            </a:r>
            <a:r>
              <a:rPr sz="1950" spc="4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z="1950" spc="50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умениями,</a:t>
            </a:r>
            <a:r>
              <a:rPr sz="1950" spc="491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необходимыми</a:t>
            </a:r>
            <a:r>
              <a:rPr sz="1950" spc="491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spc="-19" dirty="0">
                <a:solidFill>
                  <a:prstClr val="black"/>
                </a:solidFill>
                <a:latin typeface="Verdana"/>
                <a:cs typeface="Verdana"/>
              </a:rPr>
              <a:t>для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6935" y="2011171"/>
            <a:ext cx="183261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полноценного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2345" y="1971819"/>
            <a:ext cx="3309938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3151823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функционирования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8230" y="2259868"/>
            <a:ext cx="5754053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873568" algn="l"/>
                <a:tab pos="3357563" algn="l"/>
                <a:tab pos="3981450" algn="l"/>
                <a:tab pos="4610576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современном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обществе,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15" dirty="0">
                <a:solidFill>
                  <a:prstClr val="black"/>
                </a:solidFill>
                <a:latin typeface="Verdana"/>
                <a:cs typeface="Verdana"/>
              </a:rPr>
              <a:t>т.е.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19" dirty="0">
                <a:solidFill>
                  <a:prstClr val="black"/>
                </a:solidFill>
                <a:latin typeface="Verdana"/>
                <a:cs typeface="Verdana"/>
              </a:rPr>
              <a:t>для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решения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5651" y="2560609"/>
            <a:ext cx="2320290" cy="54986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82391" marR="3810" indent="-73343">
              <a:lnSpc>
                <a:spcPct val="80000"/>
              </a:lnSpc>
              <a:spcBef>
                <a:spcPts val="544"/>
              </a:spcBef>
              <a:tabLst>
                <a:tab pos="1578769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диапазона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задач человеческой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6935" y="2560609"/>
            <a:ext cx="1322450" cy="793518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 marR="3810">
              <a:lnSpc>
                <a:spcPct val="80000"/>
              </a:lnSpc>
              <a:spcBef>
                <a:spcPts val="544"/>
              </a:spcBef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широкого сферах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9525">
              <a:lnSpc>
                <a:spcPts val="1875"/>
              </a:lnSpc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общения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7484" y="3006773"/>
            <a:ext cx="2186940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628650" algn="l"/>
              </a:tabLst>
            </a:pP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социальных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0691" y="2526436"/>
            <a:ext cx="1849279" cy="789928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 marR="3810" indent="67151" algn="r">
              <a:lnSpc>
                <a:spcPct val="80000"/>
              </a:lnSpc>
              <a:spcBef>
                <a:spcPts val="544"/>
              </a:spcBef>
              <a:tabLst>
                <a:tab pos="439103" algn="l"/>
              </a:tabLst>
            </a:pP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различных деятельности, отношений.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6935" y="3567118"/>
            <a:ext cx="4232910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838325" algn="l"/>
                <a:tab pos="4075271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изменения,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происходящие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в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6935" y="3323955"/>
            <a:ext cx="5953125" cy="5482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lnSpc>
                <a:spcPts val="2108"/>
              </a:lnSpc>
              <a:spcBef>
                <a:spcPts val="75"/>
              </a:spcBef>
              <a:tabLst>
                <a:tab pos="1613059" algn="l"/>
                <a:tab pos="3130868" algn="l"/>
                <a:tab pos="4401026" algn="l"/>
                <a:tab pos="4768215" algn="l"/>
              </a:tabLst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Программа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позволяет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выявить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сравнить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R="4286" algn="r">
              <a:lnSpc>
                <a:spcPts val="2108"/>
              </a:lnSpc>
            </a:pP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системах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76840" y="3862821"/>
            <a:ext cx="6022657" cy="790409"/>
          </a:xfrm>
          <a:prstGeom prst="rect">
            <a:avLst/>
          </a:prstGeom>
        </p:spPr>
        <p:txBody>
          <a:bodyPr vert="horz" wrap="square" lIns="0" tIns="69533" rIns="0" bIns="0" rtlCol="0">
            <a:spAutoFit/>
          </a:bodyPr>
          <a:lstStyle/>
          <a:p>
            <a:pPr marL="277178" marR="3810" algn="just">
              <a:lnSpc>
                <a:spcPct val="80000"/>
              </a:lnSpc>
              <a:spcBef>
                <a:spcPts val="548"/>
              </a:spcBef>
            </a:pP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образования</a:t>
            </a:r>
            <a:r>
              <a:rPr sz="1950" spc="510" dirty="0">
                <a:solidFill>
                  <a:prstClr val="black"/>
                </a:solidFill>
                <a:latin typeface="Verdana"/>
                <a:cs typeface="Verdana"/>
              </a:rPr>
              <a:t> 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разных</a:t>
            </a:r>
            <a:r>
              <a:rPr sz="1950" spc="521" dirty="0">
                <a:solidFill>
                  <a:prstClr val="black"/>
                </a:solidFill>
                <a:latin typeface="Verdana"/>
                <a:cs typeface="Verdana"/>
              </a:rPr>
              <a:t> 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стран</a:t>
            </a:r>
            <a:r>
              <a:rPr sz="1950" spc="525" dirty="0">
                <a:solidFill>
                  <a:prstClr val="black"/>
                </a:solidFill>
                <a:latin typeface="Verdana"/>
                <a:cs typeface="Verdana"/>
              </a:rPr>
              <a:t> 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и</a:t>
            </a:r>
            <a:r>
              <a:rPr sz="1950" spc="521" dirty="0">
                <a:solidFill>
                  <a:prstClr val="black"/>
                </a:solidFill>
                <a:latin typeface="Verdana"/>
                <a:cs typeface="Verdana"/>
              </a:rPr>
              <a:t>  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оценить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эффективность</a:t>
            </a:r>
            <a:r>
              <a:rPr sz="1950" spc="51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стратегических</a:t>
            </a:r>
            <a:r>
              <a:rPr sz="1950" spc="51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решений</a:t>
            </a:r>
            <a:r>
              <a:rPr sz="1950" spc="52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spc="-38" dirty="0">
                <a:solidFill>
                  <a:prstClr val="black"/>
                </a:solidFill>
                <a:latin typeface="Verdana"/>
                <a:cs typeface="Verdana"/>
              </a:rPr>
              <a:t>в </a:t>
            </a:r>
            <a:r>
              <a:rPr sz="1950" dirty="0">
                <a:solidFill>
                  <a:prstClr val="black"/>
                </a:solidFill>
                <a:latin typeface="Verdana"/>
                <a:cs typeface="Verdana"/>
              </a:rPr>
              <a:t>области</a:t>
            </a:r>
            <a:r>
              <a:rPr sz="1950" spc="-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950" spc="-8" dirty="0" err="1">
                <a:solidFill>
                  <a:prstClr val="black"/>
                </a:solidFill>
                <a:latin typeface="Verdana"/>
                <a:cs typeface="Verdana"/>
              </a:rPr>
              <a:t>образования</a:t>
            </a:r>
            <a:r>
              <a:rPr sz="1950" spc="-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sz="19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5974" y="396695"/>
            <a:ext cx="29068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353"/>
              </a:spcBef>
            </a:pPr>
            <a:r>
              <a:rPr lang="ru-RU" sz="2700" b="1" dirty="0">
                <a:solidFill>
                  <a:srgbClr val="002060"/>
                </a:solidFill>
                <a:latin typeface="Verdana"/>
                <a:cs typeface="Verdana"/>
              </a:rPr>
              <a:t>Цель</a:t>
            </a:r>
            <a:r>
              <a:rPr lang="ru-RU" sz="2700" b="1" spc="8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ru-RU" sz="2700" b="1" spc="-8" dirty="0">
                <a:solidFill>
                  <a:srgbClr val="002060"/>
                </a:solidFill>
                <a:latin typeface="Verdana"/>
                <a:cs typeface="Verdana"/>
              </a:rPr>
              <a:t>проекта</a:t>
            </a:r>
            <a:endParaRPr lang="ru-RU" sz="27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30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305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5.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Вы перешли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на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второй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глобальный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 </a:t>
            </a:r>
            <a:r>
              <a:rPr sz="2400" spc="-5" dirty="0" err="1">
                <a:solidFill>
                  <a:srgbClr val="3682F1"/>
                </a:solidFill>
                <a:latin typeface="Times New Roman"/>
                <a:cs typeface="Times New Roman"/>
              </a:rPr>
              <a:t>создания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мероприятия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. </a:t>
            </a:r>
            <a:r>
              <a:rPr lang="ru-RU"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ам</a:t>
            </a:r>
            <a:r>
              <a:rPr sz="2400" spc="27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необходимо</a:t>
            </a:r>
            <a:r>
              <a:rPr sz="2400" spc="27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добавить</a:t>
            </a:r>
            <a:r>
              <a:rPr sz="2400" spc="2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класс,</a:t>
            </a:r>
            <a:r>
              <a:rPr sz="2400" spc="2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чтобы</a:t>
            </a:r>
            <a:r>
              <a:rPr sz="2400" spc="28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сгенерировались</a:t>
            </a:r>
            <a:r>
              <a:rPr sz="2400" spc="2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логины</a:t>
            </a:r>
            <a:r>
              <a:rPr sz="2400" spc="2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27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пароли</a:t>
            </a:r>
            <a:r>
              <a:rPr sz="2400" spc="2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для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обучающихся.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b="1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кнопку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«Добавить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класс»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1889" y="1983976"/>
            <a:ext cx="8762111" cy="3223641"/>
            <a:chOff x="347472" y="1468348"/>
            <a:chExt cx="8762111" cy="3223641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2" y="1468348"/>
              <a:ext cx="8762111" cy="3223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782" y="1662684"/>
              <a:ext cx="8212074" cy="26730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0649" y="2494407"/>
              <a:ext cx="646430" cy="217170"/>
            </a:xfrm>
            <a:custGeom>
              <a:avLst/>
              <a:gdLst/>
              <a:ahLst/>
              <a:cxnLst/>
              <a:rect l="l" t="t" r="r" b="b"/>
              <a:pathLst>
                <a:path w="646430" h="217169">
                  <a:moveTo>
                    <a:pt x="0" y="217169"/>
                  </a:moveTo>
                  <a:lnTo>
                    <a:pt x="646176" y="217169"/>
                  </a:lnTo>
                  <a:lnTo>
                    <a:pt x="646176" y="0"/>
                  </a:lnTo>
                  <a:lnTo>
                    <a:pt x="0" y="0"/>
                  </a:lnTo>
                  <a:lnTo>
                    <a:pt x="0" y="217169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4930" y="2273300"/>
              <a:ext cx="470534" cy="329565"/>
            </a:xfrm>
            <a:custGeom>
              <a:avLst/>
              <a:gdLst/>
              <a:ahLst/>
              <a:cxnLst/>
              <a:rect l="l" t="t" r="r" b="b"/>
              <a:pathLst>
                <a:path w="470535" h="329564">
                  <a:moveTo>
                    <a:pt x="46989" y="244601"/>
                  </a:moveTo>
                  <a:lnTo>
                    <a:pt x="0" y="329564"/>
                  </a:lnTo>
                  <a:lnTo>
                    <a:pt x="96138" y="316102"/>
                  </a:lnTo>
                  <a:lnTo>
                    <a:pt x="85401" y="300481"/>
                  </a:lnTo>
                  <a:lnTo>
                    <a:pt x="67817" y="300481"/>
                  </a:lnTo>
                  <a:lnTo>
                    <a:pt x="51434" y="276606"/>
                  </a:lnTo>
                  <a:lnTo>
                    <a:pt x="63356" y="268412"/>
                  </a:lnTo>
                  <a:lnTo>
                    <a:pt x="46989" y="244601"/>
                  </a:lnTo>
                  <a:close/>
                </a:path>
                <a:path w="470535" h="329564">
                  <a:moveTo>
                    <a:pt x="63356" y="268412"/>
                  </a:moveTo>
                  <a:lnTo>
                    <a:pt x="51434" y="276606"/>
                  </a:lnTo>
                  <a:lnTo>
                    <a:pt x="67817" y="300481"/>
                  </a:lnTo>
                  <a:lnTo>
                    <a:pt x="79759" y="292274"/>
                  </a:lnTo>
                  <a:lnTo>
                    <a:pt x="63356" y="268412"/>
                  </a:lnTo>
                  <a:close/>
                </a:path>
                <a:path w="470535" h="329564">
                  <a:moveTo>
                    <a:pt x="79759" y="292274"/>
                  </a:moveTo>
                  <a:lnTo>
                    <a:pt x="67817" y="300481"/>
                  </a:lnTo>
                  <a:lnTo>
                    <a:pt x="85401" y="300481"/>
                  </a:lnTo>
                  <a:lnTo>
                    <a:pt x="79759" y="292274"/>
                  </a:lnTo>
                  <a:close/>
                </a:path>
                <a:path w="470535" h="329564">
                  <a:moveTo>
                    <a:pt x="453897" y="0"/>
                  </a:moveTo>
                  <a:lnTo>
                    <a:pt x="63356" y="268412"/>
                  </a:lnTo>
                  <a:lnTo>
                    <a:pt x="79759" y="292274"/>
                  </a:lnTo>
                  <a:lnTo>
                    <a:pt x="470281" y="23875"/>
                  </a:lnTo>
                  <a:lnTo>
                    <a:pt x="4538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73" y="285750"/>
            <a:ext cx="9022080" cy="4667250"/>
            <a:chOff x="121920" y="0"/>
            <a:chExt cx="9022080" cy="4667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" y="1400619"/>
              <a:ext cx="8987663" cy="2967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230" y="1594866"/>
              <a:ext cx="8437626" cy="241782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24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5.1.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Укажите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наименование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класса,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котором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собираетесь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проводить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тестирование.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Далее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выберите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количество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обучающихся,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которые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682F1"/>
                </a:solidFill>
                <a:latin typeface="Times New Roman"/>
                <a:cs typeface="Times New Roman"/>
              </a:rPr>
              <a:t>будут </a:t>
            </a: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проходить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тестирование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 классе.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кнопку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«Сохранить».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19400" y="2544190"/>
            <a:ext cx="2359660" cy="1252220"/>
            <a:chOff x="2820543" y="2226944"/>
            <a:chExt cx="2359660" cy="1252220"/>
          </a:xfrm>
        </p:grpSpPr>
        <p:sp>
          <p:nvSpPr>
            <p:cNvPr id="8" name="object 8"/>
            <p:cNvSpPr/>
            <p:nvPr/>
          </p:nvSpPr>
          <p:spPr>
            <a:xfrm>
              <a:off x="2820543" y="2226944"/>
              <a:ext cx="2359660" cy="1252220"/>
            </a:xfrm>
            <a:custGeom>
              <a:avLst/>
              <a:gdLst/>
              <a:ahLst/>
              <a:cxnLst/>
              <a:rect l="l" t="t" r="r" b="b"/>
              <a:pathLst>
                <a:path w="2359660" h="1252220">
                  <a:moveTo>
                    <a:pt x="0" y="1251965"/>
                  </a:moveTo>
                  <a:lnTo>
                    <a:pt x="2359152" y="1251965"/>
                  </a:lnTo>
                  <a:lnTo>
                    <a:pt x="2359152" y="0"/>
                  </a:lnTo>
                  <a:lnTo>
                    <a:pt x="0" y="0"/>
                  </a:lnTo>
                  <a:lnTo>
                    <a:pt x="0" y="1251965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1416" y="2840990"/>
              <a:ext cx="470534" cy="329565"/>
            </a:xfrm>
            <a:custGeom>
              <a:avLst/>
              <a:gdLst/>
              <a:ahLst/>
              <a:cxnLst/>
              <a:rect l="l" t="t" r="r" b="b"/>
              <a:pathLst>
                <a:path w="470535" h="329564">
                  <a:moveTo>
                    <a:pt x="46989" y="244602"/>
                  </a:moveTo>
                  <a:lnTo>
                    <a:pt x="0" y="329565"/>
                  </a:lnTo>
                  <a:lnTo>
                    <a:pt x="96138" y="316103"/>
                  </a:lnTo>
                  <a:lnTo>
                    <a:pt x="85401" y="300482"/>
                  </a:lnTo>
                  <a:lnTo>
                    <a:pt x="67818" y="300482"/>
                  </a:lnTo>
                  <a:lnTo>
                    <a:pt x="51435" y="276606"/>
                  </a:lnTo>
                  <a:lnTo>
                    <a:pt x="63356" y="268412"/>
                  </a:lnTo>
                  <a:lnTo>
                    <a:pt x="46989" y="244602"/>
                  </a:lnTo>
                  <a:close/>
                </a:path>
                <a:path w="470535" h="329564">
                  <a:moveTo>
                    <a:pt x="63356" y="268412"/>
                  </a:moveTo>
                  <a:lnTo>
                    <a:pt x="51435" y="276606"/>
                  </a:lnTo>
                  <a:lnTo>
                    <a:pt x="67818" y="300482"/>
                  </a:lnTo>
                  <a:lnTo>
                    <a:pt x="79759" y="292274"/>
                  </a:lnTo>
                  <a:lnTo>
                    <a:pt x="63356" y="268412"/>
                  </a:lnTo>
                  <a:close/>
                </a:path>
                <a:path w="470535" h="329564">
                  <a:moveTo>
                    <a:pt x="79759" y="292274"/>
                  </a:moveTo>
                  <a:lnTo>
                    <a:pt x="67818" y="300482"/>
                  </a:lnTo>
                  <a:lnTo>
                    <a:pt x="85401" y="300482"/>
                  </a:lnTo>
                  <a:lnTo>
                    <a:pt x="79759" y="292274"/>
                  </a:lnTo>
                  <a:close/>
                </a:path>
                <a:path w="470535" h="329564">
                  <a:moveTo>
                    <a:pt x="453898" y="0"/>
                  </a:moveTo>
                  <a:lnTo>
                    <a:pt x="63356" y="268412"/>
                  </a:lnTo>
                  <a:lnTo>
                    <a:pt x="79759" y="292274"/>
                  </a:lnTo>
                  <a:lnTo>
                    <a:pt x="470281" y="23876"/>
                  </a:lnTo>
                  <a:lnTo>
                    <a:pt x="4538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141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995" algn="l"/>
                <a:tab pos="1092835" algn="l"/>
              </a:tabLst>
            </a:pP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Шаг	5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2.	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0595" y="94741"/>
            <a:ext cx="642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2675" algn="l"/>
                <a:tab pos="1824989" algn="l"/>
                <a:tab pos="2134235" algn="l"/>
                <a:tab pos="2995295" algn="l"/>
                <a:tab pos="3597275" algn="l"/>
                <a:tab pos="4104004" algn="l"/>
                <a:tab pos="5415915" algn="l"/>
              </a:tabLst>
            </a:pP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добавили	класс.	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В	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случае,	</a:t>
            </a:r>
            <a:r>
              <a:rPr sz="1800" spc="10" dirty="0">
                <a:solidFill>
                  <a:srgbClr val="3682F1"/>
                </a:solidFill>
                <a:latin typeface="Times New Roman"/>
                <a:cs typeface="Times New Roman"/>
              </a:rPr>
              <a:t>если	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вам	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необходимо	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увеличить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292" y="369315"/>
            <a:ext cx="797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6510" algn="l"/>
                <a:tab pos="2863215" algn="l"/>
                <a:tab pos="3895090" algn="l"/>
                <a:tab pos="4302760" algn="l"/>
                <a:tab pos="5177790" algn="l"/>
                <a:tab pos="6423025" algn="l"/>
              </a:tabLst>
            </a:pPr>
            <a:r>
              <a:rPr sz="1800" spc="-90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лич</a:t>
            </a:r>
            <a:r>
              <a:rPr sz="1800" spc="45" dirty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1800" spc="-15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о	о</a:t>
            </a:r>
            <a:r>
              <a:rPr sz="1800" spc="-75" dirty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учающ</a:t>
            </a:r>
            <a:r>
              <a:rPr sz="1800" spc="5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1800" spc="-55" dirty="0">
                <a:solidFill>
                  <a:srgbClr val="3682F1"/>
                </a:solidFill>
                <a:latin typeface="Times New Roman"/>
                <a:cs typeface="Times New Roman"/>
              </a:rPr>
              <a:t>х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ся,	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е	на	кноп</a:t>
            </a:r>
            <a:r>
              <a:rPr sz="1800" spc="-25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у	«И</a:t>
            </a:r>
            <a:r>
              <a:rPr sz="1800" spc="-20" dirty="0">
                <a:solidFill>
                  <a:srgbClr val="3682F1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енить	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пла</a:t>
            </a:r>
            <a:r>
              <a:rPr sz="1800" spc="5" dirty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иро</a:t>
            </a:r>
            <a:r>
              <a:rPr sz="1800" spc="-3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ание».  </a:t>
            </a:r>
            <a:r>
              <a:rPr sz="1800" spc="-35" dirty="0">
                <a:solidFill>
                  <a:srgbClr val="3682F1"/>
                </a:solidFill>
                <a:latin typeface="Times New Roman"/>
                <a:cs typeface="Times New Roman"/>
              </a:rPr>
              <a:t>Увеличьте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количество 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682F1"/>
                </a:solidFill>
                <a:latin typeface="Times New Roman"/>
                <a:cs typeface="Times New Roman"/>
              </a:rPr>
              <a:t>необходимое</a:t>
            </a:r>
            <a:r>
              <a:rPr sz="18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значение</a:t>
            </a:r>
            <a:r>
              <a:rPr sz="18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18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18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кнопку</a:t>
            </a:r>
            <a:r>
              <a:rPr sz="18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82F1"/>
                </a:solidFill>
                <a:latin typeface="Times New Roman"/>
                <a:cs typeface="Times New Roman"/>
              </a:rPr>
              <a:t>«Сохранить».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9268" y="1251204"/>
            <a:ext cx="8657082" cy="3892294"/>
            <a:chOff x="239268" y="1251204"/>
            <a:chExt cx="8657082" cy="389229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68" y="1251204"/>
              <a:ext cx="8657082" cy="2347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8" y="1445514"/>
              <a:ext cx="8106918" cy="17967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9584" y="2254376"/>
              <a:ext cx="8051800" cy="601345"/>
            </a:xfrm>
            <a:custGeom>
              <a:avLst/>
              <a:gdLst/>
              <a:ahLst/>
              <a:cxnLst/>
              <a:rect l="l" t="t" r="r" b="b"/>
              <a:pathLst>
                <a:path w="8051800" h="601344">
                  <a:moveTo>
                    <a:pt x="0" y="601218"/>
                  </a:moveTo>
                  <a:lnTo>
                    <a:pt x="8051292" y="601218"/>
                  </a:lnTo>
                  <a:lnTo>
                    <a:pt x="8051292" y="0"/>
                  </a:lnTo>
                  <a:lnTo>
                    <a:pt x="0" y="0"/>
                  </a:lnTo>
                  <a:lnTo>
                    <a:pt x="0" y="601218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5288" y="1897506"/>
              <a:ext cx="892810" cy="713740"/>
            </a:xfrm>
            <a:custGeom>
              <a:avLst/>
              <a:gdLst/>
              <a:ahLst/>
              <a:cxnLst/>
              <a:rect l="l" t="t" r="r" b="b"/>
              <a:pathLst>
                <a:path w="892810" h="713739">
                  <a:moveTo>
                    <a:pt x="40893" y="625729"/>
                  </a:moveTo>
                  <a:lnTo>
                    <a:pt x="0" y="713740"/>
                  </a:lnTo>
                  <a:lnTo>
                    <a:pt x="94995" y="693674"/>
                  </a:lnTo>
                  <a:lnTo>
                    <a:pt x="84175" y="680085"/>
                  </a:lnTo>
                  <a:lnTo>
                    <a:pt x="65659" y="680085"/>
                  </a:lnTo>
                  <a:lnTo>
                    <a:pt x="47625" y="657351"/>
                  </a:lnTo>
                  <a:lnTo>
                    <a:pt x="58921" y="648369"/>
                  </a:lnTo>
                  <a:lnTo>
                    <a:pt x="40893" y="625729"/>
                  </a:lnTo>
                  <a:close/>
                </a:path>
                <a:path w="892810" h="713739">
                  <a:moveTo>
                    <a:pt x="58921" y="648369"/>
                  </a:moveTo>
                  <a:lnTo>
                    <a:pt x="47625" y="657351"/>
                  </a:lnTo>
                  <a:lnTo>
                    <a:pt x="65659" y="680085"/>
                  </a:lnTo>
                  <a:lnTo>
                    <a:pt x="76995" y="671068"/>
                  </a:lnTo>
                  <a:lnTo>
                    <a:pt x="58921" y="648369"/>
                  </a:lnTo>
                  <a:close/>
                </a:path>
                <a:path w="892810" h="713739">
                  <a:moveTo>
                    <a:pt x="76995" y="671068"/>
                  </a:moveTo>
                  <a:lnTo>
                    <a:pt x="65659" y="680085"/>
                  </a:lnTo>
                  <a:lnTo>
                    <a:pt x="84175" y="680085"/>
                  </a:lnTo>
                  <a:lnTo>
                    <a:pt x="76995" y="671068"/>
                  </a:lnTo>
                  <a:close/>
                </a:path>
                <a:path w="892810" h="713739">
                  <a:moveTo>
                    <a:pt x="874267" y="0"/>
                  </a:moveTo>
                  <a:lnTo>
                    <a:pt x="58921" y="648369"/>
                  </a:lnTo>
                  <a:lnTo>
                    <a:pt x="76995" y="671068"/>
                  </a:lnTo>
                  <a:lnTo>
                    <a:pt x="892301" y="22606"/>
                  </a:lnTo>
                  <a:lnTo>
                    <a:pt x="8742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045" y="3096729"/>
              <a:ext cx="7216902" cy="20467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356" y="3291078"/>
              <a:ext cx="6666738" cy="17160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18891" y="3343275"/>
              <a:ext cx="1861185" cy="1581150"/>
            </a:xfrm>
            <a:custGeom>
              <a:avLst/>
              <a:gdLst/>
              <a:ahLst/>
              <a:cxnLst/>
              <a:rect l="l" t="t" r="r" b="b"/>
              <a:pathLst>
                <a:path w="1861185" h="1581150">
                  <a:moveTo>
                    <a:pt x="0" y="1581150"/>
                  </a:moveTo>
                  <a:lnTo>
                    <a:pt x="1860804" y="1581150"/>
                  </a:lnTo>
                  <a:lnTo>
                    <a:pt x="1860804" y="0"/>
                  </a:lnTo>
                  <a:lnTo>
                    <a:pt x="0" y="0"/>
                  </a:lnTo>
                  <a:lnTo>
                    <a:pt x="0" y="1581150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7541" y="3821556"/>
              <a:ext cx="861694" cy="695960"/>
            </a:xfrm>
            <a:custGeom>
              <a:avLst/>
              <a:gdLst/>
              <a:ahLst/>
              <a:cxnLst/>
              <a:rect l="l" t="t" r="r" b="b"/>
              <a:pathLst>
                <a:path w="861695" h="695960">
                  <a:moveTo>
                    <a:pt x="40512" y="607491"/>
                  </a:moveTo>
                  <a:lnTo>
                    <a:pt x="0" y="695756"/>
                  </a:lnTo>
                  <a:lnTo>
                    <a:pt x="94869" y="675220"/>
                  </a:lnTo>
                  <a:lnTo>
                    <a:pt x="84024" y="661708"/>
                  </a:lnTo>
                  <a:lnTo>
                    <a:pt x="65532" y="661708"/>
                  </a:lnTo>
                  <a:lnTo>
                    <a:pt x="47371" y="639140"/>
                  </a:lnTo>
                  <a:lnTo>
                    <a:pt x="58644" y="630084"/>
                  </a:lnTo>
                  <a:lnTo>
                    <a:pt x="40512" y="607491"/>
                  </a:lnTo>
                  <a:close/>
                </a:path>
                <a:path w="861695" h="695960">
                  <a:moveTo>
                    <a:pt x="58644" y="630084"/>
                  </a:moveTo>
                  <a:lnTo>
                    <a:pt x="47371" y="639140"/>
                  </a:lnTo>
                  <a:lnTo>
                    <a:pt x="65532" y="661708"/>
                  </a:lnTo>
                  <a:lnTo>
                    <a:pt x="76775" y="652676"/>
                  </a:lnTo>
                  <a:lnTo>
                    <a:pt x="58644" y="630084"/>
                  </a:lnTo>
                  <a:close/>
                </a:path>
                <a:path w="861695" h="695960">
                  <a:moveTo>
                    <a:pt x="76775" y="652676"/>
                  </a:moveTo>
                  <a:lnTo>
                    <a:pt x="65532" y="661708"/>
                  </a:lnTo>
                  <a:lnTo>
                    <a:pt x="84024" y="661708"/>
                  </a:lnTo>
                  <a:lnTo>
                    <a:pt x="76775" y="652676"/>
                  </a:lnTo>
                  <a:close/>
                </a:path>
                <a:path w="861695" h="695960">
                  <a:moveTo>
                    <a:pt x="843026" y="0"/>
                  </a:moveTo>
                  <a:lnTo>
                    <a:pt x="58644" y="630084"/>
                  </a:lnTo>
                  <a:lnTo>
                    <a:pt x="76775" y="652676"/>
                  </a:lnTo>
                  <a:lnTo>
                    <a:pt x="861187" y="22606"/>
                  </a:lnTo>
                  <a:lnTo>
                    <a:pt x="8430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867" y="179129"/>
            <a:ext cx="8858250" cy="4667250"/>
            <a:chOff x="285750" y="0"/>
            <a:chExt cx="8858250" cy="4667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757" y="977646"/>
              <a:ext cx="8458962" cy="2424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" y="1171956"/>
              <a:ext cx="7908797" cy="1873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30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6.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«Скачать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682F1"/>
                </a:solidFill>
                <a:latin typeface="Times New Roman"/>
                <a:cs typeface="Times New Roman"/>
              </a:rPr>
              <a:t>коды</a:t>
            </a: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доступа».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скач</a:t>
            </a:r>
            <a:r>
              <a:rPr lang="ru-RU" sz="2400" spc="-20" dirty="0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-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нном</a:t>
            </a:r>
            <a:r>
              <a:rPr sz="2400" spc="-1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файле,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вы</a:t>
            </a:r>
            <a:r>
              <a:rPr sz="2400" spc="4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можете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записать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ФИО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обучающегося,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кому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выдаете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данный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логин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пароль,</a:t>
            </a:r>
            <a:r>
              <a:rPr sz="2400" spc="4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4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682F1"/>
                </a:solidFill>
                <a:latin typeface="Times New Roman"/>
                <a:cs typeface="Times New Roman"/>
              </a:rPr>
              <a:t>дату,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682F1"/>
                </a:solidFill>
                <a:latin typeface="Times New Roman"/>
                <a:cs typeface="Times New Roman"/>
              </a:rPr>
              <a:t>когда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он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был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выдан.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0654" y="1529315"/>
            <a:ext cx="5630672" cy="3815321"/>
            <a:chOff x="1764029" y="1318640"/>
            <a:chExt cx="5630672" cy="3815321"/>
          </a:xfrm>
        </p:grpSpPr>
        <p:sp>
          <p:nvSpPr>
            <p:cNvPr id="8" name="object 8"/>
            <p:cNvSpPr/>
            <p:nvPr/>
          </p:nvSpPr>
          <p:spPr>
            <a:xfrm>
              <a:off x="3737609" y="1428115"/>
              <a:ext cx="854075" cy="147955"/>
            </a:xfrm>
            <a:custGeom>
              <a:avLst/>
              <a:gdLst/>
              <a:ahLst/>
              <a:cxnLst/>
              <a:rect l="l" t="t" r="r" b="b"/>
              <a:pathLst>
                <a:path w="854075" h="147955">
                  <a:moveTo>
                    <a:pt x="81152" y="61340"/>
                  </a:moveTo>
                  <a:lnTo>
                    <a:pt x="0" y="114681"/>
                  </a:lnTo>
                  <a:lnTo>
                    <a:pt x="91312" y="147574"/>
                  </a:lnTo>
                  <a:lnTo>
                    <a:pt x="88125" y="120523"/>
                  </a:lnTo>
                  <a:lnTo>
                    <a:pt x="73532" y="120523"/>
                  </a:lnTo>
                  <a:lnTo>
                    <a:pt x="70230" y="91821"/>
                  </a:lnTo>
                  <a:lnTo>
                    <a:pt x="84545" y="90136"/>
                  </a:lnTo>
                  <a:lnTo>
                    <a:pt x="81152" y="61340"/>
                  </a:lnTo>
                  <a:close/>
                </a:path>
                <a:path w="854075" h="147955">
                  <a:moveTo>
                    <a:pt x="84545" y="90136"/>
                  </a:moveTo>
                  <a:lnTo>
                    <a:pt x="70230" y="91821"/>
                  </a:lnTo>
                  <a:lnTo>
                    <a:pt x="73532" y="120523"/>
                  </a:lnTo>
                  <a:lnTo>
                    <a:pt x="87926" y="118829"/>
                  </a:lnTo>
                  <a:lnTo>
                    <a:pt x="84545" y="90136"/>
                  </a:lnTo>
                  <a:close/>
                </a:path>
                <a:path w="854075" h="147955">
                  <a:moveTo>
                    <a:pt x="87926" y="118829"/>
                  </a:moveTo>
                  <a:lnTo>
                    <a:pt x="73532" y="120523"/>
                  </a:lnTo>
                  <a:lnTo>
                    <a:pt x="88125" y="120523"/>
                  </a:lnTo>
                  <a:lnTo>
                    <a:pt x="87926" y="118829"/>
                  </a:lnTo>
                  <a:close/>
                </a:path>
                <a:path w="854075" h="147955">
                  <a:moveTo>
                    <a:pt x="850391" y="0"/>
                  </a:moveTo>
                  <a:lnTo>
                    <a:pt x="84545" y="90136"/>
                  </a:lnTo>
                  <a:lnTo>
                    <a:pt x="87926" y="118829"/>
                  </a:lnTo>
                  <a:lnTo>
                    <a:pt x="853820" y="28701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7682" y="1318640"/>
              <a:ext cx="886460" cy="396240"/>
            </a:xfrm>
            <a:custGeom>
              <a:avLst/>
              <a:gdLst/>
              <a:ahLst/>
              <a:cxnLst/>
              <a:rect l="l" t="t" r="r" b="b"/>
              <a:pathLst>
                <a:path w="886460" h="396239">
                  <a:moveTo>
                    <a:pt x="0" y="396239"/>
                  </a:moveTo>
                  <a:lnTo>
                    <a:pt x="886206" y="396239"/>
                  </a:lnTo>
                  <a:lnTo>
                    <a:pt x="886206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029" y="2997694"/>
              <a:ext cx="5630672" cy="2136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8339" y="3192018"/>
              <a:ext cx="5080254" cy="1585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242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2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7.</a:t>
            </a:r>
            <a:r>
              <a:rPr sz="2400" spc="25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Обучающиеся</a:t>
            </a:r>
            <a:r>
              <a:rPr sz="2400" spc="26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заходят</a:t>
            </a:r>
            <a:r>
              <a:rPr sz="2400" spc="2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2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главную</a:t>
            </a:r>
            <a:r>
              <a:rPr sz="2400" spc="2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страницу</a:t>
            </a:r>
            <a:r>
              <a:rPr sz="2400" spc="26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сайта</a:t>
            </a:r>
            <a:r>
              <a:rPr sz="2400" spc="25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26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нажимают</a:t>
            </a:r>
            <a:r>
              <a:rPr sz="2400" spc="26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«Войти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как обучающийся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/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эксперт».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Вводят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логин и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пароль,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выданный учителем </a:t>
            </a:r>
            <a:r>
              <a:rPr sz="2400" spc="-5" dirty="0" err="1">
                <a:solidFill>
                  <a:srgbClr val="3682F1"/>
                </a:solidFill>
                <a:latin typeface="Times New Roman"/>
                <a:cs typeface="Times New Roman"/>
              </a:rPr>
              <a:t>из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скач</a:t>
            </a:r>
            <a:r>
              <a:rPr lang="ru-RU" sz="2400" spc="-20" dirty="0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-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нного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файла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«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код</a:t>
            </a:r>
            <a:r>
              <a:rPr lang="ru-RU" sz="2400" spc="-25" dirty="0" smtClean="0">
                <a:solidFill>
                  <a:srgbClr val="3682F1"/>
                </a:solidFill>
                <a:latin typeface="Times New Roman"/>
                <a:cs typeface="Times New Roman"/>
              </a:rPr>
              <a:t>ы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доступа».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Логин: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682F1"/>
                </a:solidFill>
                <a:latin typeface="Times New Roman"/>
                <a:cs typeface="Times New Roman"/>
              </a:rPr>
              <a:t>«</a:t>
            </a:r>
            <a:r>
              <a:rPr sz="2400" spc="-40" dirty="0" err="1">
                <a:solidFill>
                  <a:srgbClr val="3682F1"/>
                </a:solidFill>
                <a:latin typeface="Times New Roman"/>
                <a:cs typeface="Times New Roman"/>
              </a:rPr>
              <a:t>код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работы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»</a:t>
            </a:r>
            <a:r>
              <a:rPr lang="ru-RU"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  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Пароль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: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«индивидуальный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682F1"/>
                </a:solidFill>
                <a:latin typeface="Times New Roman"/>
                <a:cs typeface="Times New Roman"/>
              </a:rPr>
              <a:t>код»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0" y="1885950"/>
            <a:ext cx="7964042" cy="3464750"/>
            <a:chOff x="1146047" y="1678748"/>
            <a:chExt cx="7964042" cy="3464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047" y="1678748"/>
              <a:ext cx="6196457" cy="34647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0357" y="1872995"/>
              <a:ext cx="5646420" cy="29306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67480" y="3318891"/>
              <a:ext cx="1381125" cy="250190"/>
            </a:xfrm>
            <a:custGeom>
              <a:avLst/>
              <a:gdLst/>
              <a:ahLst/>
              <a:cxnLst/>
              <a:rect l="l" t="t" r="r" b="b"/>
              <a:pathLst>
                <a:path w="1381125" h="250189">
                  <a:moveTo>
                    <a:pt x="0" y="249935"/>
                  </a:moveTo>
                  <a:lnTo>
                    <a:pt x="1380744" y="249935"/>
                  </a:lnTo>
                  <a:lnTo>
                    <a:pt x="1380744" y="0"/>
                  </a:lnTo>
                  <a:lnTo>
                    <a:pt x="0" y="0"/>
                  </a:lnTo>
                  <a:lnTo>
                    <a:pt x="0" y="249935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2176" y="3502913"/>
              <a:ext cx="980440" cy="415925"/>
            </a:xfrm>
            <a:custGeom>
              <a:avLst/>
              <a:gdLst/>
              <a:ahLst/>
              <a:cxnLst/>
              <a:rect l="l" t="t" r="r" b="b"/>
              <a:pathLst>
                <a:path w="980439" h="415925">
                  <a:moveTo>
                    <a:pt x="894406" y="26809"/>
                  </a:moveTo>
                  <a:lnTo>
                    <a:pt x="0" y="388962"/>
                  </a:lnTo>
                  <a:lnTo>
                    <a:pt x="10922" y="415798"/>
                  </a:lnTo>
                  <a:lnTo>
                    <a:pt x="905303" y="53691"/>
                  </a:lnTo>
                  <a:lnTo>
                    <a:pt x="894406" y="26809"/>
                  </a:lnTo>
                  <a:close/>
                </a:path>
                <a:path w="980439" h="415925">
                  <a:moveTo>
                    <a:pt x="968348" y="21336"/>
                  </a:moveTo>
                  <a:lnTo>
                    <a:pt x="907923" y="21336"/>
                  </a:lnTo>
                  <a:lnTo>
                    <a:pt x="918718" y="48260"/>
                  </a:lnTo>
                  <a:lnTo>
                    <a:pt x="905303" y="53691"/>
                  </a:lnTo>
                  <a:lnTo>
                    <a:pt x="916177" y="80518"/>
                  </a:lnTo>
                  <a:lnTo>
                    <a:pt x="968348" y="21336"/>
                  </a:lnTo>
                  <a:close/>
                </a:path>
                <a:path w="980439" h="415925">
                  <a:moveTo>
                    <a:pt x="907923" y="21336"/>
                  </a:moveTo>
                  <a:lnTo>
                    <a:pt x="894406" y="26809"/>
                  </a:lnTo>
                  <a:lnTo>
                    <a:pt x="905303" y="53691"/>
                  </a:lnTo>
                  <a:lnTo>
                    <a:pt x="918718" y="48260"/>
                  </a:lnTo>
                  <a:lnTo>
                    <a:pt x="907923" y="21336"/>
                  </a:lnTo>
                  <a:close/>
                </a:path>
                <a:path w="980439" h="415925">
                  <a:moveTo>
                    <a:pt x="883538" y="0"/>
                  </a:moveTo>
                  <a:lnTo>
                    <a:pt x="894406" y="26809"/>
                  </a:lnTo>
                  <a:lnTo>
                    <a:pt x="907923" y="21336"/>
                  </a:lnTo>
                  <a:lnTo>
                    <a:pt x="968348" y="21336"/>
                  </a:lnTo>
                  <a:lnTo>
                    <a:pt x="980439" y="7619"/>
                  </a:lnTo>
                  <a:lnTo>
                    <a:pt x="8835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8091" y="2625067"/>
              <a:ext cx="3801998" cy="24521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2401" y="2819400"/>
              <a:ext cx="3251454" cy="19019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87464" y="3458337"/>
              <a:ext cx="1381125" cy="1037590"/>
            </a:xfrm>
            <a:custGeom>
              <a:avLst/>
              <a:gdLst/>
              <a:ahLst/>
              <a:cxnLst/>
              <a:rect l="l" t="t" r="r" b="b"/>
              <a:pathLst>
                <a:path w="1381125" h="1037589">
                  <a:moveTo>
                    <a:pt x="0" y="1037082"/>
                  </a:moveTo>
                  <a:lnTo>
                    <a:pt x="1380743" y="1037082"/>
                  </a:lnTo>
                  <a:lnTo>
                    <a:pt x="1380743" y="0"/>
                  </a:lnTo>
                  <a:lnTo>
                    <a:pt x="0" y="0"/>
                  </a:lnTo>
                  <a:lnTo>
                    <a:pt x="0" y="1037082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359" y="361950"/>
            <a:ext cx="8858250" cy="4667250"/>
            <a:chOff x="285750" y="0"/>
            <a:chExt cx="8858250" cy="4667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982217"/>
              <a:ext cx="8699881" cy="188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265" y="1176527"/>
              <a:ext cx="8149590" cy="133273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24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0710" algn="l"/>
                <a:tab pos="934085" algn="l"/>
                <a:tab pos="2497455" algn="l"/>
                <a:tab pos="3648075" algn="l"/>
                <a:tab pos="4034790" algn="l"/>
                <a:tab pos="5010785" algn="l"/>
                <a:tab pos="6074410" algn="l"/>
                <a:tab pos="7026275" algn="l"/>
              </a:tabLst>
            </a:pP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8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.	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spc="-7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чающийся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пер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spc="-7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х</a:t>
            </a:r>
            <a:r>
              <a:rPr sz="2400" spc="-5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дит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9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г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лавную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spc="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раницу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лично</a:t>
            </a:r>
            <a:r>
              <a:rPr sz="2400" spc="-5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г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ине</a:t>
            </a:r>
            <a:r>
              <a:rPr sz="2400" spc="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. 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Нажимает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кнопку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«Приступить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к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выполнению».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34437" y="1973514"/>
            <a:ext cx="2464308" cy="311913"/>
            <a:chOff x="6290055" y="1645284"/>
            <a:chExt cx="2464308" cy="311913"/>
          </a:xfrm>
        </p:grpSpPr>
        <p:sp>
          <p:nvSpPr>
            <p:cNvPr id="8" name="object 8"/>
            <p:cNvSpPr/>
            <p:nvPr/>
          </p:nvSpPr>
          <p:spPr>
            <a:xfrm>
              <a:off x="7558658" y="1660017"/>
              <a:ext cx="1195705" cy="297180"/>
            </a:xfrm>
            <a:custGeom>
              <a:avLst/>
              <a:gdLst/>
              <a:ahLst/>
              <a:cxnLst/>
              <a:rect l="l" t="t" r="r" b="b"/>
              <a:pathLst>
                <a:path w="1195704" h="297180">
                  <a:moveTo>
                    <a:pt x="0" y="297179"/>
                  </a:moveTo>
                  <a:lnTo>
                    <a:pt x="1195577" y="297179"/>
                  </a:lnTo>
                  <a:lnTo>
                    <a:pt x="1195577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0055" y="1645284"/>
              <a:ext cx="1194435" cy="195580"/>
            </a:xfrm>
            <a:custGeom>
              <a:avLst/>
              <a:gdLst/>
              <a:ahLst/>
              <a:cxnLst/>
              <a:rect l="l" t="t" r="r" b="b"/>
              <a:pathLst>
                <a:path w="1194434" h="195580">
                  <a:moveTo>
                    <a:pt x="1106181" y="166614"/>
                  </a:moveTo>
                  <a:lnTo>
                    <a:pt x="1102614" y="195452"/>
                  </a:lnTo>
                  <a:lnTo>
                    <a:pt x="1179099" y="168401"/>
                  </a:lnTo>
                  <a:lnTo>
                    <a:pt x="1120521" y="168401"/>
                  </a:lnTo>
                  <a:lnTo>
                    <a:pt x="1106181" y="166614"/>
                  </a:lnTo>
                  <a:close/>
                </a:path>
                <a:path w="1194434" h="195580">
                  <a:moveTo>
                    <a:pt x="1109732" y="137911"/>
                  </a:moveTo>
                  <a:lnTo>
                    <a:pt x="1106181" y="166614"/>
                  </a:lnTo>
                  <a:lnTo>
                    <a:pt x="1120521" y="168401"/>
                  </a:lnTo>
                  <a:lnTo>
                    <a:pt x="1124077" y="139700"/>
                  </a:lnTo>
                  <a:lnTo>
                    <a:pt x="1109732" y="137911"/>
                  </a:lnTo>
                  <a:close/>
                </a:path>
                <a:path w="1194434" h="195580">
                  <a:moveTo>
                    <a:pt x="1113282" y="109219"/>
                  </a:moveTo>
                  <a:lnTo>
                    <a:pt x="1109732" y="137911"/>
                  </a:lnTo>
                  <a:lnTo>
                    <a:pt x="1124077" y="139700"/>
                  </a:lnTo>
                  <a:lnTo>
                    <a:pt x="1120521" y="168401"/>
                  </a:lnTo>
                  <a:lnTo>
                    <a:pt x="1179099" y="168401"/>
                  </a:lnTo>
                  <a:lnTo>
                    <a:pt x="1194180" y="163067"/>
                  </a:lnTo>
                  <a:lnTo>
                    <a:pt x="1113282" y="109219"/>
                  </a:lnTo>
                  <a:close/>
                </a:path>
                <a:path w="1194434" h="195580">
                  <a:moveTo>
                    <a:pt x="3556" y="0"/>
                  </a:moveTo>
                  <a:lnTo>
                    <a:pt x="0" y="28701"/>
                  </a:lnTo>
                  <a:lnTo>
                    <a:pt x="1106181" y="166614"/>
                  </a:lnTo>
                  <a:lnTo>
                    <a:pt x="1109732" y="137911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906" y="46949"/>
            <a:ext cx="834049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8.1.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Перед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обучающимся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диагностическая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работа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Она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3682F1"/>
                </a:solidFill>
                <a:latin typeface="Times New Roman"/>
                <a:cs typeface="Times New Roman"/>
              </a:rPr>
              <a:t>состоит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из</a:t>
            </a:r>
            <a:r>
              <a:rPr lang="ru-RU"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Введения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с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которым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ему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следует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ознакомиться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srgbClr val="3682F1"/>
                </a:solidFill>
                <a:latin typeface="Times New Roman"/>
                <a:cs typeface="Times New Roman"/>
              </a:rPr>
              <a:t>перед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выполнением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sz="2400" spc="-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6 заданий.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352550"/>
            <a:ext cx="7696200" cy="3712490"/>
            <a:chOff x="819150" y="1027150"/>
            <a:chExt cx="7768717" cy="4116347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150" y="1027150"/>
              <a:ext cx="7768717" cy="4116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460" y="1221486"/>
              <a:ext cx="7218426" cy="37170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9947" y="1436751"/>
              <a:ext cx="1317625" cy="297180"/>
            </a:xfrm>
            <a:custGeom>
              <a:avLst/>
              <a:gdLst/>
              <a:ahLst/>
              <a:cxnLst/>
              <a:rect l="l" t="t" r="r" b="b"/>
              <a:pathLst>
                <a:path w="1317625" h="297180">
                  <a:moveTo>
                    <a:pt x="0" y="297179"/>
                  </a:moveTo>
                  <a:lnTo>
                    <a:pt x="1317498" y="297179"/>
                  </a:lnTo>
                  <a:lnTo>
                    <a:pt x="1317498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76263" y="1358900"/>
              <a:ext cx="1007110" cy="388620"/>
            </a:xfrm>
            <a:custGeom>
              <a:avLst/>
              <a:gdLst/>
              <a:ahLst/>
              <a:cxnLst/>
              <a:rect l="l" t="t" r="r" b="b"/>
              <a:pathLst>
                <a:path w="1007109" h="388619">
                  <a:moveTo>
                    <a:pt x="920221" y="27164"/>
                  </a:moveTo>
                  <a:lnTo>
                    <a:pt x="0" y="361188"/>
                  </a:lnTo>
                  <a:lnTo>
                    <a:pt x="9905" y="388365"/>
                  </a:lnTo>
                  <a:lnTo>
                    <a:pt x="930154" y="54458"/>
                  </a:lnTo>
                  <a:lnTo>
                    <a:pt x="920221" y="27164"/>
                  </a:lnTo>
                  <a:close/>
                </a:path>
                <a:path w="1007109" h="388619">
                  <a:moveTo>
                    <a:pt x="996384" y="22225"/>
                  </a:moveTo>
                  <a:lnTo>
                    <a:pt x="933830" y="22225"/>
                  </a:lnTo>
                  <a:lnTo>
                    <a:pt x="943736" y="49529"/>
                  </a:lnTo>
                  <a:lnTo>
                    <a:pt x="930154" y="54458"/>
                  </a:lnTo>
                  <a:lnTo>
                    <a:pt x="940053" y="81661"/>
                  </a:lnTo>
                  <a:lnTo>
                    <a:pt x="996384" y="22225"/>
                  </a:lnTo>
                  <a:close/>
                </a:path>
                <a:path w="1007109" h="388619">
                  <a:moveTo>
                    <a:pt x="933830" y="22225"/>
                  </a:moveTo>
                  <a:lnTo>
                    <a:pt x="920221" y="27164"/>
                  </a:lnTo>
                  <a:lnTo>
                    <a:pt x="930154" y="54458"/>
                  </a:lnTo>
                  <a:lnTo>
                    <a:pt x="943736" y="49529"/>
                  </a:lnTo>
                  <a:lnTo>
                    <a:pt x="933830" y="22225"/>
                  </a:lnTo>
                  <a:close/>
                </a:path>
                <a:path w="1007109" h="388619">
                  <a:moveTo>
                    <a:pt x="910335" y="0"/>
                  </a:moveTo>
                  <a:lnTo>
                    <a:pt x="920221" y="27164"/>
                  </a:lnTo>
                  <a:lnTo>
                    <a:pt x="933830" y="22225"/>
                  </a:lnTo>
                  <a:lnTo>
                    <a:pt x="996384" y="22225"/>
                  </a:lnTo>
                  <a:lnTo>
                    <a:pt x="1006855" y="11175"/>
                  </a:lnTo>
                  <a:lnTo>
                    <a:pt x="9103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17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8.2.</a:t>
            </a:r>
            <a:r>
              <a:rPr sz="2400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Между</a:t>
            </a:r>
            <a:r>
              <a:rPr sz="2400" spc="4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заданиями</a:t>
            </a:r>
            <a:r>
              <a:rPr sz="2400" spc="4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можно</a:t>
            </a:r>
            <a:r>
              <a:rPr sz="2400" spc="5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переключаться,</a:t>
            </a:r>
            <a:r>
              <a:rPr sz="2400" spc="5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нажимая</a:t>
            </a:r>
            <a:r>
              <a:rPr sz="2400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номера</a:t>
            </a:r>
            <a:r>
              <a:rPr sz="2400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заданий</a:t>
            </a:r>
            <a:r>
              <a:rPr sz="2400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выполнять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их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 любой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удобной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последовательности.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45260"/>
            <a:ext cx="7768717" cy="4116347"/>
            <a:chOff x="819150" y="1027150"/>
            <a:chExt cx="7768717" cy="4116347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150" y="1027150"/>
              <a:ext cx="7768717" cy="4116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460" y="1221486"/>
              <a:ext cx="7218426" cy="37170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9947" y="1436751"/>
              <a:ext cx="1317625" cy="297180"/>
            </a:xfrm>
            <a:custGeom>
              <a:avLst/>
              <a:gdLst/>
              <a:ahLst/>
              <a:cxnLst/>
              <a:rect l="l" t="t" r="r" b="b"/>
              <a:pathLst>
                <a:path w="1317625" h="297180">
                  <a:moveTo>
                    <a:pt x="0" y="297179"/>
                  </a:moveTo>
                  <a:lnTo>
                    <a:pt x="1317498" y="297179"/>
                  </a:lnTo>
                  <a:lnTo>
                    <a:pt x="1317498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6544" y="1207770"/>
              <a:ext cx="887094" cy="327660"/>
            </a:xfrm>
            <a:custGeom>
              <a:avLst/>
              <a:gdLst/>
              <a:ahLst/>
              <a:cxnLst/>
              <a:rect l="l" t="t" r="r" b="b"/>
              <a:pathLst>
                <a:path w="887094" h="327659">
                  <a:moveTo>
                    <a:pt x="68199" y="245109"/>
                  </a:moveTo>
                  <a:lnTo>
                    <a:pt x="0" y="314197"/>
                  </a:lnTo>
                  <a:lnTo>
                    <a:pt x="96266" y="327405"/>
                  </a:lnTo>
                  <a:lnTo>
                    <a:pt x="88512" y="304672"/>
                  </a:lnTo>
                  <a:lnTo>
                    <a:pt x="73151" y="304672"/>
                  </a:lnTo>
                  <a:lnTo>
                    <a:pt x="63881" y="277240"/>
                  </a:lnTo>
                  <a:lnTo>
                    <a:pt x="77566" y="272577"/>
                  </a:lnTo>
                  <a:lnTo>
                    <a:pt x="68199" y="245109"/>
                  </a:lnTo>
                  <a:close/>
                </a:path>
                <a:path w="887094" h="327659">
                  <a:moveTo>
                    <a:pt x="77566" y="272577"/>
                  </a:moveTo>
                  <a:lnTo>
                    <a:pt x="63881" y="277240"/>
                  </a:lnTo>
                  <a:lnTo>
                    <a:pt x="73151" y="304672"/>
                  </a:lnTo>
                  <a:lnTo>
                    <a:pt x="86913" y="299984"/>
                  </a:lnTo>
                  <a:lnTo>
                    <a:pt x="77566" y="272577"/>
                  </a:lnTo>
                  <a:close/>
                </a:path>
                <a:path w="887094" h="327659">
                  <a:moveTo>
                    <a:pt x="86913" y="299984"/>
                  </a:moveTo>
                  <a:lnTo>
                    <a:pt x="73151" y="304672"/>
                  </a:lnTo>
                  <a:lnTo>
                    <a:pt x="88512" y="304672"/>
                  </a:lnTo>
                  <a:lnTo>
                    <a:pt x="86913" y="299984"/>
                  </a:lnTo>
                  <a:close/>
                </a:path>
                <a:path w="887094" h="327659">
                  <a:moveTo>
                    <a:pt x="877443" y="0"/>
                  </a:moveTo>
                  <a:lnTo>
                    <a:pt x="77566" y="272577"/>
                  </a:lnTo>
                  <a:lnTo>
                    <a:pt x="86913" y="299984"/>
                  </a:lnTo>
                  <a:lnTo>
                    <a:pt x="886841" y="27431"/>
                  </a:lnTo>
                  <a:lnTo>
                    <a:pt x="8774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89667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8.3.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Примеры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заданий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по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ЕГ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9 класс.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«Антибиотики-убийцы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бактерий».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742950"/>
            <a:ext cx="8575674" cy="4549901"/>
            <a:chOff x="258318" y="593597"/>
            <a:chExt cx="8575674" cy="4549901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318" y="593597"/>
              <a:ext cx="4369180" cy="25840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8" y="787908"/>
              <a:ext cx="3819144" cy="20337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2752" y="611886"/>
              <a:ext cx="4329811" cy="25585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7062" y="806195"/>
              <a:ext cx="3779520" cy="20078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2752" y="2691343"/>
              <a:ext cx="4341240" cy="2452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7062" y="2885694"/>
              <a:ext cx="3790949" cy="19674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318" y="2691333"/>
              <a:ext cx="4369181" cy="24521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628" y="2885694"/>
              <a:ext cx="3819144" cy="20322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305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8.4.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После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того,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как обучающийся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дал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ответы </a:t>
            </a:r>
            <a:r>
              <a:rPr sz="2400" dirty="0" err="1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задания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 их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srgbClr val="3682F1"/>
                </a:solidFill>
                <a:latin typeface="Times New Roman"/>
                <a:cs typeface="Times New Roman"/>
              </a:rPr>
              <a:t>номера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подсвечиваются</a:t>
            </a:r>
            <a:r>
              <a:rPr sz="2400" spc="-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ё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мный</a:t>
            </a:r>
            <a:r>
              <a:rPr sz="2400" spc="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цвет.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lang="ru-RU" sz="2400" spc="-30" dirty="0" smtClean="0">
                <a:solidFill>
                  <a:srgbClr val="3682F1"/>
                </a:solidFill>
                <a:latin typeface="Times New Roman"/>
                <a:cs typeface="Times New Roman"/>
              </a:rPr>
              <a:t>После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выполнения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всех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заданий,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необходимо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нажать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«Завершить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тест».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5835" y="1422203"/>
            <a:ext cx="8948165" cy="3739388"/>
            <a:chOff x="195834" y="1277890"/>
            <a:chExt cx="8948165" cy="373938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4" y="1277890"/>
              <a:ext cx="8948165" cy="3739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1472184"/>
              <a:ext cx="8598408" cy="31889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90890" y="1721739"/>
              <a:ext cx="1065530" cy="382905"/>
            </a:xfrm>
            <a:custGeom>
              <a:avLst/>
              <a:gdLst/>
              <a:ahLst/>
              <a:cxnLst/>
              <a:rect l="l" t="t" r="r" b="b"/>
              <a:pathLst>
                <a:path w="1065529" h="382905">
                  <a:moveTo>
                    <a:pt x="0" y="382524"/>
                  </a:moveTo>
                  <a:lnTo>
                    <a:pt x="1065276" y="382524"/>
                  </a:lnTo>
                  <a:lnTo>
                    <a:pt x="1065276" y="0"/>
                  </a:lnTo>
                  <a:lnTo>
                    <a:pt x="0" y="0"/>
                  </a:lnTo>
                  <a:lnTo>
                    <a:pt x="0" y="382524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65823" y="1781682"/>
              <a:ext cx="891540" cy="162560"/>
            </a:xfrm>
            <a:custGeom>
              <a:avLst/>
              <a:gdLst/>
              <a:ahLst/>
              <a:cxnLst/>
              <a:rect l="l" t="t" r="r" b="b"/>
              <a:pathLst>
                <a:path w="891540" h="162560">
                  <a:moveTo>
                    <a:pt x="803229" y="133753"/>
                  </a:moveTo>
                  <a:lnTo>
                    <a:pt x="799465" y="162432"/>
                  </a:lnTo>
                  <a:lnTo>
                    <a:pt x="876961" y="135635"/>
                  </a:lnTo>
                  <a:lnTo>
                    <a:pt x="817626" y="135635"/>
                  </a:lnTo>
                  <a:lnTo>
                    <a:pt x="803229" y="133753"/>
                  </a:lnTo>
                  <a:close/>
                </a:path>
                <a:path w="891540" h="162560">
                  <a:moveTo>
                    <a:pt x="806996" y="105061"/>
                  </a:moveTo>
                  <a:lnTo>
                    <a:pt x="803229" y="133753"/>
                  </a:lnTo>
                  <a:lnTo>
                    <a:pt x="817626" y="135635"/>
                  </a:lnTo>
                  <a:lnTo>
                    <a:pt x="821308" y="106933"/>
                  </a:lnTo>
                  <a:lnTo>
                    <a:pt x="806996" y="105061"/>
                  </a:lnTo>
                  <a:close/>
                </a:path>
                <a:path w="891540" h="162560">
                  <a:moveTo>
                    <a:pt x="810768" y="76326"/>
                  </a:moveTo>
                  <a:lnTo>
                    <a:pt x="806996" y="105061"/>
                  </a:lnTo>
                  <a:lnTo>
                    <a:pt x="821308" y="106933"/>
                  </a:lnTo>
                  <a:lnTo>
                    <a:pt x="817626" y="135635"/>
                  </a:lnTo>
                  <a:lnTo>
                    <a:pt x="876961" y="135635"/>
                  </a:lnTo>
                  <a:lnTo>
                    <a:pt x="891285" y="130682"/>
                  </a:lnTo>
                  <a:lnTo>
                    <a:pt x="810768" y="76326"/>
                  </a:lnTo>
                  <a:close/>
                </a:path>
                <a:path w="891540" h="162560">
                  <a:moveTo>
                    <a:pt x="3809" y="0"/>
                  </a:moveTo>
                  <a:lnTo>
                    <a:pt x="0" y="28701"/>
                  </a:lnTo>
                  <a:lnTo>
                    <a:pt x="803229" y="133753"/>
                  </a:lnTo>
                  <a:lnTo>
                    <a:pt x="806996" y="105061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773" y="542544"/>
            <a:ext cx="6469039" cy="45037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39910" y="111537"/>
            <a:ext cx="444579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b="1" dirty="0">
                <a:solidFill>
                  <a:srgbClr val="002060"/>
                </a:solidFill>
                <a:latin typeface="Verdana"/>
                <a:cs typeface="Verdana"/>
              </a:rPr>
              <a:t>Актуальность</a:t>
            </a:r>
            <a:r>
              <a:rPr sz="2700" b="1" spc="-83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700" b="1" spc="-8" dirty="0">
                <a:solidFill>
                  <a:srgbClr val="002060"/>
                </a:solidFill>
                <a:latin typeface="Verdana"/>
                <a:cs typeface="Verdana"/>
              </a:rPr>
              <a:t>вопроса</a:t>
            </a:r>
            <a:endParaRPr sz="27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62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44" y="666750"/>
            <a:ext cx="8974455" cy="4667250"/>
            <a:chOff x="169926" y="0"/>
            <a:chExt cx="8974455" cy="4667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926" y="1143812"/>
              <a:ext cx="8974074" cy="32846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6" y="1338072"/>
              <a:ext cx="8608314" cy="273481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24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9.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После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завершения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диагностической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работы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читель</a:t>
            </a:r>
            <a:r>
              <a:rPr sz="2400" spc="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заходит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свой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личный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кабинет,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выбирает нужное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мероприятие из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перечня </a:t>
            </a:r>
            <a:r>
              <a:rPr sz="2400" spc="-5" dirty="0" err="1">
                <a:solidFill>
                  <a:srgbClr val="3682F1"/>
                </a:solidFill>
                <a:latin typeface="Times New Roman"/>
                <a:cs typeface="Times New Roman"/>
              </a:rPr>
              <a:t>всех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мероприятий</a:t>
            </a:r>
            <a:r>
              <a:rPr lang="ru-RU"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и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ажимает</a:t>
            </a:r>
            <a:r>
              <a:rPr sz="2400" spc="-1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название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мероприятия.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95400" y="2190750"/>
            <a:ext cx="1757553" cy="742187"/>
            <a:chOff x="1407032" y="1515237"/>
            <a:chExt cx="1757553" cy="742187"/>
          </a:xfrm>
        </p:grpSpPr>
        <p:sp>
          <p:nvSpPr>
            <p:cNvPr id="8" name="object 8"/>
            <p:cNvSpPr/>
            <p:nvPr/>
          </p:nvSpPr>
          <p:spPr>
            <a:xfrm>
              <a:off x="1407032" y="1796415"/>
              <a:ext cx="1407160" cy="461009"/>
            </a:xfrm>
            <a:custGeom>
              <a:avLst/>
              <a:gdLst/>
              <a:ahLst/>
              <a:cxnLst/>
              <a:rect l="l" t="t" r="r" b="b"/>
              <a:pathLst>
                <a:path w="1407160" h="461010">
                  <a:moveTo>
                    <a:pt x="0" y="461010"/>
                  </a:moveTo>
                  <a:lnTo>
                    <a:pt x="1406652" y="461010"/>
                  </a:lnTo>
                  <a:lnTo>
                    <a:pt x="1406652" y="0"/>
                  </a:lnTo>
                  <a:lnTo>
                    <a:pt x="0" y="0"/>
                  </a:lnTo>
                  <a:lnTo>
                    <a:pt x="0" y="461010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0666" y="1515237"/>
              <a:ext cx="883919" cy="381635"/>
            </a:xfrm>
            <a:custGeom>
              <a:avLst/>
              <a:gdLst/>
              <a:ahLst/>
              <a:cxnLst/>
              <a:rect l="l" t="t" r="r" b="b"/>
              <a:pathLst>
                <a:path w="883919" h="381635">
                  <a:moveTo>
                    <a:pt x="63881" y="301116"/>
                  </a:moveTo>
                  <a:lnTo>
                    <a:pt x="0" y="374268"/>
                  </a:lnTo>
                  <a:lnTo>
                    <a:pt x="96900" y="381381"/>
                  </a:lnTo>
                  <a:lnTo>
                    <a:pt x="88175" y="360172"/>
                  </a:lnTo>
                  <a:lnTo>
                    <a:pt x="72516" y="360172"/>
                  </a:lnTo>
                  <a:lnTo>
                    <a:pt x="61467" y="333375"/>
                  </a:lnTo>
                  <a:lnTo>
                    <a:pt x="74884" y="327862"/>
                  </a:lnTo>
                  <a:lnTo>
                    <a:pt x="63881" y="301116"/>
                  </a:lnTo>
                  <a:close/>
                </a:path>
                <a:path w="883919" h="381635">
                  <a:moveTo>
                    <a:pt x="74884" y="327862"/>
                  </a:moveTo>
                  <a:lnTo>
                    <a:pt x="61467" y="333375"/>
                  </a:lnTo>
                  <a:lnTo>
                    <a:pt x="72516" y="360172"/>
                  </a:lnTo>
                  <a:lnTo>
                    <a:pt x="85910" y="354666"/>
                  </a:lnTo>
                  <a:lnTo>
                    <a:pt x="74884" y="327862"/>
                  </a:lnTo>
                  <a:close/>
                </a:path>
                <a:path w="883919" h="381635">
                  <a:moveTo>
                    <a:pt x="85910" y="354666"/>
                  </a:moveTo>
                  <a:lnTo>
                    <a:pt x="72516" y="360172"/>
                  </a:lnTo>
                  <a:lnTo>
                    <a:pt x="88175" y="360172"/>
                  </a:lnTo>
                  <a:lnTo>
                    <a:pt x="85910" y="354666"/>
                  </a:lnTo>
                  <a:close/>
                </a:path>
                <a:path w="883919" h="381635">
                  <a:moveTo>
                    <a:pt x="872870" y="0"/>
                  </a:moveTo>
                  <a:lnTo>
                    <a:pt x="74884" y="327862"/>
                  </a:lnTo>
                  <a:lnTo>
                    <a:pt x="85910" y="354666"/>
                  </a:lnTo>
                  <a:lnTo>
                    <a:pt x="883792" y="26670"/>
                  </a:lnTo>
                  <a:lnTo>
                    <a:pt x="8728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0"/>
            <a:ext cx="9128760" cy="4667250"/>
            <a:chOff x="15240" y="0"/>
            <a:chExt cx="9128760" cy="4667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1468437"/>
              <a:ext cx="9128759" cy="28313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" y="1662683"/>
              <a:ext cx="8806434" cy="22814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4146" y="186406"/>
            <a:ext cx="79724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3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10.</a:t>
            </a:r>
            <a:r>
              <a:rPr sz="2400" spc="3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Мы</a:t>
            </a:r>
            <a:r>
              <a:rPr sz="2400" spc="3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зашли</a:t>
            </a:r>
            <a:r>
              <a:rPr sz="2400" spc="3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3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мероприятие.</a:t>
            </a:r>
            <a:r>
              <a:rPr sz="2400" spc="37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spc="3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37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«+»</a:t>
            </a:r>
            <a:r>
              <a:rPr sz="2400" spc="3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рядом</a:t>
            </a:r>
            <a:r>
              <a:rPr sz="2400" spc="3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spc="37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наименованием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класса.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4513" y="2723769"/>
            <a:ext cx="5997193" cy="582421"/>
            <a:chOff x="294513" y="2723769"/>
            <a:chExt cx="5997193" cy="582421"/>
          </a:xfrm>
        </p:grpSpPr>
        <p:sp>
          <p:nvSpPr>
            <p:cNvPr id="8" name="object 8"/>
            <p:cNvSpPr/>
            <p:nvPr/>
          </p:nvSpPr>
          <p:spPr>
            <a:xfrm>
              <a:off x="294513" y="2979800"/>
              <a:ext cx="1023619" cy="326390"/>
            </a:xfrm>
            <a:custGeom>
              <a:avLst/>
              <a:gdLst/>
              <a:ahLst/>
              <a:cxnLst/>
              <a:rect l="l" t="t" r="r" b="b"/>
              <a:pathLst>
                <a:path w="1023619" h="326389">
                  <a:moveTo>
                    <a:pt x="0" y="326136"/>
                  </a:moveTo>
                  <a:lnTo>
                    <a:pt x="1023366" y="326136"/>
                  </a:lnTo>
                  <a:lnTo>
                    <a:pt x="1023366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962" y="2723769"/>
              <a:ext cx="883919" cy="381635"/>
            </a:xfrm>
            <a:custGeom>
              <a:avLst/>
              <a:gdLst/>
              <a:ahLst/>
              <a:cxnLst/>
              <a:rect l="l" t="t" r="r" b="b"/>
              <a:pathLst>
                <a:path w="883919" h="381635">
                  <a:moveTo>
                    <a:pt x="63842" y="301117"/>
                  </a:moveTo>
                  <a:lnTo>
                    <a:pt x="0" y="374269"/>
                  </a:lnTo>
                  <a:lnTo>
                    <a:pt x="96862" y="381381"/>
                  </a:lnTo>
                  <a:lnTo>
                    <a:pt x="88137" y="360172"/>
                  </a:lnTo>
                  <a:lnTo>
                    <a:pt x="72466" y="360172"/>
                  </a:lnTo>
                  <a:lnTo>
                    <a:pt x="61455" y="333375"/>
                  </a:lnTo>
                  <a:lnTo>
                    <a:pt x="74849" y="327871"/>
                  </a:lnTo>
                  <a:lnTo>
                    <a:pt x="63842" y="301117"/>
                  </a:lnTo>
                  <a:close/>
                </a:path>
                <a:path w="883919" h="381635">
                  <a:moveTo>
                    <a:pt x="74849" y="327871"/>
                  </a:moveTo>
                  <a:lnTo>
                    <a:pt x="61455" y="333375"/>
                  </a:lnTo>
                  <a:lnTo>
                    <a:pt x="72466" y="360172"/>
                  </a:lnTo>
                  <a:lnTo>
                    <a:pt x="85870" y="354661"/>
                  </a:lnTo>
                  <a:lnTo>
                    <a:pt x="74849" y="327871"/>
                  </a:lnTo>
                  <a:close/>
                </a:path>
                <a:path w="883919" h="381635">
                  <a:moveTo>
                    <a:pt x="85870" y="354661"/>
                  </a:moveTo>
                  <a:lnTo>
                    <a:pt x="72466" y="360172"/>
                  </a:lnTo>
                  <a:lnTo>
                    <a:pt x="88137" y="360172"/>
                  </a:lnTo>
                  <a:lnTo>
                    <a:pt x="85870" y="354661"/>
                  </a:lnTo>
                  <a:close/>
                </a:path>
                <a:path w="883919" h="381635">
                  <a:moveTo>
                    <a:pt x="872871" y="0"/>
                  </a:moveTo>
                  <a:lnTo>
                    <a:pt x="74849" y="327871"/>
                  </a:lnTo>
                  <a:lnTo>
                    <a:pt x="85870" y="354661"/>
                  </a:lnTo>
                  <a:lnTo>
                    <a:pt x="883793" y="26669"/>
                  </a:lnTo>
                  <a:lnTo>
                    <a:pt x="8728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8087" y="2979800"/>
              <a:ext cx="1023619" cy="326390"/>
            </a:xfrm>
            <a:custGeom>
              <a:avLst/>
              <a:gdLst/>
              <a:ahLst/>
              <a:cxnLst/>
              <a:rect l="l" t="t" r="r" b="b"/>
              <a:pathLst>
                <a:path w="1023620" h="326389">
                  <a:moveTo>
                    <a:pt x="0" y="326136"/>
                  </a:moveTo>
                  <a:lnTo>
                    <a:pt x="1023365" y="326136"/>
                  </a:lnTo>
                  <a:lnTo>
                    <a:pt x="1023365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527568"/>
            <a:ext cx="6771131" cy="3649965"/>
            <a:chOff x="1142238" y="1493532"/>
            <a:chExt cx="6771131" cy="3649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238" y="1493532"/>
              <a:ext cx="6771131" cy="36499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239" y="1493532"/>
              <a:ext cx="6415276" cy="349604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5503"/>
            <a:ext cx="11906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1700" spc="18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3682F1"/>
                </a:solidFill>
                <a:latin typeface="Times New Roman"/>
                <a:cs typeface="Times New Roman"/>
              </a:rPr>
              <a:t>11.</a:t>
            </a:r>
            <a:r>
              <a:rPr sz="1700" spc="18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Мы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5711" y="95503"/>
            <a:ext cx="664400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видим,</a:t>
            </a:r>
            <a:r>
              <a:rPr sz="1700" spc="2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что</a:t>
            </a:r>
            <a:r>
              <a:rPr sz="1700" spc="2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один</a:t>
            </a:r>
            <a:r>
              <a:rPr sz="1700" spc="2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из</a:t>
            </a:r>
            <a:r>
              <a:rPr sz="1700" spc="2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обучающихся</a:t>
            </a:r>
            <a:r>
              <a:rPr sz="1700" spc="229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прошел</a:t>
            </a:r>
            <a:r>
              <a:rPr sz="1700" spc="23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диагностическую</a:t>
            </a:r>
            <a:r>
              <a:rPr sz="1700" spc="2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3682F1"/>
                </a:solidFill>
                <a:latin typeface="Times New Roman"/>
                <a:cs typeface="Times New Roman"/>
              </a:rPr>
              <a:t>работу.</a:t>
            </a:r>
            <a:r>
              <a:rPr sz="1700" spc="2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292" y="354329"/>
            <a:ext cx="7973059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столбце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 «оценивание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 /</a:t>
            </a:r>
            <a:r>
              <a:rPr sz="17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3682F1"/>
                </a:solidFill>
                <a:latin typeface="Times New Roman"/>
                <a:cs typeface="Times New Roman"/>
              </a:rPr>
              <a:t>результат»</a:t>
            </a:r>
            <a:r>
              <a:rPr sz="17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682F1"/>
                </a:solidFill>
                <a:latin typeface="Times New Roman"/>
                <a:cs typeface="Times New Roman"/>
              </a:rPr>
              <a:t>находится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кликабельная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кнопка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3682F1"/>
                </a:solidFill>
                <a:latin typeface="Times New Roman"/>
                <a:cs typeface="Times New Roman"/>
              </a:rPr>
              <a:t>«Требуется </a:t>
            </a:r>
            <a:r>
              <a:rPr sz="17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экспертиза».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 Учителю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нужно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 проверить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задания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открытыми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 ответами,</a:t>
            </a:r>
            <a:r>
              <a:rPr sz="17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3682F1"/>
                </a:solidFill>
                <a:latin typeface="Times New Roman"/>
                <a:cs typeface="Times New Roman"/>
              </a:rPr>
              <a:t>которые </a:t>
            </a:r>
            <a:r>
              <a:rPr sz="17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встретились</a:t>
            </a:r>
            <a:r>
              <a:rPr sz="1700" spc="25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обучающимся</a:t>
            </a:r>
            <a:r>
              <a:rPr sz="1700" spc="25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при</a:t>
            </a:r>
            <a:r>
              <a:rPr sz="1700" spc="2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3682F1"/>
                </a:solidFill>
                <a:latin typeface="Times New Roman"/>
                <a:cs typeface="Times New Roman"/>
              </a:rPr>
              <a:t>прохождении</a:t>
            </a:r>
            <a:r>
              <a:rPr sz="1700" spc="24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3682F1"/>
                </a:solidFill>
                <a:latin typeface="Times New Roman"/>
                <a:cs typeface="Times New Roman"/>
              </a:rPr>
              <a:t>комплекта</a:t>
            </a:r>
            <a:r>
              <a:rPr sz="1700" spc="2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заданий/варианта.</a:t>
            </a:r>
            <a:r>
              <a:rPr sz="1700" spc="2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endParaRPr sz="17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700" spc="-15" dirty="0">
                <a:solidFill>
                  <a:srgbClr val="3682F1"/>
                </a:solidFill>
                <a:latin typeface="Times New Roman"/>
                <a:cs typeface="Times New Roman"/>
              </a:rPr>
              <a:t>«Требуется</a:t>
            </a:r>
            <a:r>
              <a:rPr sz="1700" spc="-4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3682F1"/>
                </a:solidFill>
                <a:latin typeface="Times New Roman"/>
                <a:cs typeface="Times New Roman"/>
              </a:rPr>
              <a:t>экспертиза».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7917" y="2419350"/>
            <a:ext cx="6367652" cy="497967"/>
            <a:chOff x="1522094" y="2527172"/>
            <a:chExt cx="6367652" cy="497967"/>
          </a:xfrm>
        </p:grpSpPr>
        <p:sp>
          <p:nvSpPr>
            <p:cNvPr id="10" name="object 10"/>
            <p:cNvSpPr/>
            <p:nvPr/>
          </p:nvSpPr>
          <p:spPr>
            <a:xfrm>
              <a:off x="1522094" y="2779394"/>
              <a:ext cx="5684520" cy="245745"/>
            </a:xfrm>
            <a:custGeom>
              <a:avLst/>
              <a:gdLst/>
              <a:ahLst/>
              <a:cxnLst/>
              <a:rect l="l" t="t" r="r" b="b"/>
              <a:pathLst>
                <a:path w="5684520" h="245744">
                  <a:moveTo>
                    <a:pt x="0" y="245363"/>
                  </a:moveTo>
                  <a:lnTo>
                    <a:pt x="5684520" y="245363"/>
                  </a:lnTo>
                  <a:lnTo>
                    <a:pt x="5684520" y="0"/>
                  </a:lnTo>
                  <a:lnTo>
                    <a:pt x="0" y="0"/>
                  </a:lnTo>
                  <a:lnTo>
                    <a:pt x="0" y="245363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05827" y="2527172"/>
              <a:ext cx="883919" cy="381635"/>
            </a:xfrm>
            <a:custGeom>
              <a:avLst/>
              <a:gdLst/>
              <a:ahLst/>
              <a:cxnLst/>
              <a:rect l="l" t="t" r="r" b="b"/>
              <a:pathLst>
                <a:path w="883920" h="381635">
                  <a:moveTo>
                    <a:pt x="63880" y="301116"/>
                  </a:moveTo>
                  <a:lnTo>
                    <a:pt x="0" y="374269"/>
                  </a:lnTo>
                  <a:lnTo>
                    <a:pt x="96900" y="381381"/>
                  </a:lnTo>
                  <a:lnTo>
                    <a:pt x="88175" y="360171"/>
                  </a:lnTo>
                  <a:lnTo>
                    <a:pt x="72517" y="360171"/>
                  </a:lnTo>
                  <a:lnTo>
                    <a:pt x="61468" y="333375"/>
                  </a:lnTo>
                  <a:lnTo>
                    <a:pt x="74884" y="327862"/>
                  </a:lnTo>
                  <a:lnTo>
                    <a:pt x="63880" y="301116"/>
                  </a:lnTo>
                  <a:close/>
                </a:path>
                <a:path w="883920" h="381635">
                  <a:moveTo>
                    <a:pt x="74884" y="327862"/>
                  </a:moveTo>
                  <a:lnTo>
                    <a:pt x="61468" y="333375"/>
                  </a:lnTo>
                  <a:lnTo>
                    <a:pt x="72517" y="360171"/>
                  </a:lnTo>
                  <a:lnTo>
                    <a:pt x="85910" y="354666"/>
                  </a:lnTo>
                  <a:lnTo>
                    <a:pt x="74884" y="327862"/>
                  </a:lnTo>
                  <a:close/>
                </a:path>
                <a:path w="883920" h="381635">
                  <a:moveTo>
                    <a:pt x="85910" y="354666"/>
                  </a:moveTo>
                  <a:lnTo>
                    <a:pt x="72517" y="360171"/>
                  </a:lnTo>
                  <a:lnTo>
                    <a:pt x="88175" y="360171"/>
                  </a:lnTo>
                  <a:lnTo>
                    <a:pt x="85910" y="354666"/>
                  </a:lnTo>
                  <a:close/>
                </a:path>
                <a:path w="883920" h="381635">
                  <a:moveTo>
                    <a:pt x="872871" y="0"/>
                  </a:moveTo>
                  <a:lnTo>
                    <a:pt x="74884" y="327862"/>
                  </a:lnTo>
                  <a:lnTo>
                    <a:pt x="85910" y="354666"/>
                  </a:lnTo>
                  <a:lnTo>
                    <a:pt x="883793" y="26669"/>
                  </a:lnTo>
                  <a:lnTo>
                    <a:pt x="8728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24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lang="ru-RU"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12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Перед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учителем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страница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экспертизы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заданий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обучающегося.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Для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проведения экспертизы,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вы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можете нажать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кнопку «Критерии оценивания»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скачать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их.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0" y="1215561"/>
            <a:ext cx="6751447" cy="4087380"/>
            <a:chOff x="1130808" y="1056118"/>
            <a:chExt cx="6751447" cy="4087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808" y="1056118"/>
              <a:ext cx="6751447" cy="40873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118" y="1250442"/>
              <a:ext cx="6201156" cy="3584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25499" y="4589906"/>
              <a:ext cx="894080" cy="245745"/>
            </a:xfrm>
            <a:custGeom>
              <a:avLst/>
              <a:gdLst/>
              <a:ahLst/>
              <a:cxnLst/>
              <a:rect l="l" t="t" r="r" b="b"/>
              <a:pathLst>
                <a:path w="894080" h="245745">
                  <a:moveTo>
                    <a:pt x="0" y="245364"/>
                  </a:moveTo>
                  <a:lnTo>
                    <a:pt x="893826" y="245364"/>
                  </a:lnTo>
                  <a:lnTo>
                    <a:pt x="893826" y="0"/>
                  </a:lnTo>
                  <a:lnTo>
                    <a:pt x="0" y="0"/>
                  </a:lnTo>
                  <a:lnTo>
                    <a:pt x="0" y="245364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3808" y="4337621"/>
              <a:ext cx="883919" cy="381635"/>
            </a:xfrm>
            <a:custGeom>
              <a:avLst/>
              <a:gdLst/>
              <a:ahLst/>
              <a:cxnLst/>
              <a:rect l="l" t="t" r="r" b="b"/>
              <a:pathLst>
                <a:path w="883919" h="381635">
                  <a:moveTo>
                    <a:pt x="63881" y="301116"/>
                  </a:moveTo>
                  <a:lnTo>
                    <a:pt x="0" y="374307"/>
                  </a:lnTo>
                  <a:lnTo>
                    <a:pt x="96900" y="381469"/>
                  </a:lnTo>
                  <a:lnTo>
                    <a:pt x="88154" y="360184"/>
                  </a:lnTo>
                  <a:lnTo>
                    <a:pt x="72517" y="360184"/>
                  </a:lnTo>
                  <a:lnTo>
                    <a:pt x="61468" y="333400"/>
                  </a:lnTo>
                  <a:lnTo>
                    <a:pt x="74882" y="327888"/>
                  </a:lnTo>
                  <a:lnTo>
                    <a:pt x="63881" y="301116"/>
                  </a:lnTo>
                  <a:close/>
                </a:path>
                <a:path w="883919" h="381635">
                  <a:moveTo>
                    <a:pt x="74882" y="327888"/>
                  </a:moveTo>
                  <a:lnTo>
                    <a:pt x="61468" y="333400"/>
                  </a:lnTo>
                  <a:lnTo>
                    <a:pt x="72517" y="360184"/>
                  </a:lnTo>
                  <a:lnTo>
                    <a:pt x="85894" y="354686"/>
                  </a:lnTo>
                  <a:lnTo>
                    <a:pt x="74882" y="327888"/>
                  </a:lnTo>
                  <a:close/>
                </a:path>
                <a:path w="883919" h="381635">
                  <a:moveTo>
                    <a:pt x="85894" y="354686"/>
                  </a:moveTo>
                  <a:lnTo>
                    <a:pt x="72517" y="360184"/>
                  </a:lnTo>
                  <a:lnTo>
                    <a:pt x="88154" y="360184"/>
                  </a:lnTo>
                  <a:lnTo>
                    <a:pt x="85894" y="354686"/>
                  </a:lnTo>
                  <a:close/>
                </a:path>
                <a:path w="883919" h="381635">
                  <a:moveTo>
                    <a:pt x="872871" y="0"/>
                  </a:moveTo>
                  <a:lnTo>
                    <a:pt x="74882" y="327888"/>
                  </a:lnTo>
                  <a:lnTo>
                    <a:pt x="85894" y="354686"/>
                  </a:lnTo>
                  <a:lnTo>
                    <a:pt x="883793" y="26784"/>
                  </a:lnTo>
                  <a:lnTo>
                    <a:pt x="8728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30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12.1.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Если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учителю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не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хватает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времени на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проверку </a:t>
            </a:r>
            <a:r>
              <a:rPr sz="2400" spc="-5" dirty="0" err="1">
                <a:solidFill>
                  <a:srgbClr val="3682F1"/>
                </a:solidFill>
                <a:latin typeface="Times New Roman"/>
                <a:cs typeface="Times New Roman"/>
              </a:rPr>
              <a:t>работы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обучающегося</a:t>
            </a:r>
            <a:r>
              <a:rPr sz="2400" spc="-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spc="-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можно</a:t>
            </a:r>
            <a:r>
              <a:rPr sz="2400" spc="-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нажать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кнопку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«Добавить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время»,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srgbClr val="3682F1"/>
                </a:solidFill>
                <a:latin typeface="Times New Roman"/>
                <a:cs typeface="Times New Roman"/>
              </a:rPr>
              <a:t>чтобы</a:t>
            </a:r>
            <a:r>
              <a:rPr sz="2400" spc="4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увеличить</a:t>
            </a:r>
            <a:r>
              <a:rPr lang="ru-RU"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его</a:t>
            </a:r>
            <a:r>
              <a:rPr sz="2400" spc="-25" dirty="0" smtClean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800" y="1215561"/>
            <a:ext cx="6751447" cy="4087380"/>
            <a:chOff x="1130808" y="1056118"/>
            <a:chExt cx="6751447" cy="4087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808" y="1056118"/>
              <a:ext cx="6751447" cy="40873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118" y="1250442"/>
              <a:ext cx="6201156" cy="3584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80991" y="1296543"/>
              <a:ext cx="593090" cy="168910"/>
            </a:xfrm>
            <a:custGeom>
              <a:avLst/>
              <a:gdLst/>
              <a:ahLst/>
              <a:cxnLst/>
              <a:rect l="l" t="t" r="r" b="b"/>
              <a:pathLst>
                <a:path w="593089" h="168909">
                  <a:moveTo>
                    <a:pt x="0" y="168401"/>
                  </a:moveTo>
                  <a:lnTo>
                    <a:pt x="592836" y="168401"/>
                  </a:lnTo>
                  <a:lnTo>
                    <a:pt x="592836" y="0"/>
                  </a:lnTo>
                  <a:lnTo>
                    <a:pt x="0" y="0"/>
                  </a:lnTo>
                  <a:lnTo>
                    <a:pt x="0" y="168401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18404" y="1353947"/>
              <a:ext cx="1093470" cy="252095"/>
            </a:xfrm>
            <a:custGeom>
              <a:avLst/>
              <a:gdLst/>
              <a:ahLst/>
              <a:cxnLst/>
              <a:rect l="l" t="t" r="r" b="b"/>
              <a:pathLst>
                <a:path w="1093470" h="252094">
                  <a:moveTo>
                    <a:pt x="88049" y="28423"/>
                  </a:moveTo>
                  <a:lnTo>
                    <a:pt x="82499" y="56854"/>
                  </a:lnTo>
                  <a:lnTo>
                    <a:pt x="1087754" y="252094"/>
                  </a:lnTo>
                  <a:lnTo>
                    <a:pt x="1093343" y="223647"/>
                  </a:lnTo>
                  <a:lnTo>
                    <a:pt x="88049" y="28423"/>
                  </a:lnTo>
                  <a:close/>
                </a:path>
                <a:path w="1093470" h="252094">
                  <a:moveTo>
                    <a:pt x="93599" y="0"/>
                  </a:moveTo>
                  <a:lnTo>
                    <a:pt x="0" y="26035"/>
                  </a:lnTo>
                  <a:lnTo>
                    <a:pt x="76962" y="85216"/>
                  </a:lnTo>
                  <a:lnTo>
                    <a:pt x="82499" y="56854"/>
                  </a:lnTo>
                  <a:lnTo>
                    <a:pt x="68325" y="54101"/>
                  </a:lnTo>
                  <a:lnTo>
                    <a:pt x="73787" y="25653"/>
                  </a:lnTo>
                  <a:lnTo>
                    <a:pt x="88590" y="25653"/>
                  </a:lnTo>
                  <a:lnTo>
                    <a:pt x="93599" y="0"/>
                  </a:lnTo>
                  <a:close/>
                </a:path>
                <a:path w="1093470" h="252094">
                  <a:moveTo>
                    <a:pt x="73787" y="25653"/>
                  </a:moveTo>
                  <a:lnTo>
                    <a:pt x="68325" y="54101"/>
                  </a:lnTo>
                  <a:lnTo>
                    <a:pt x="82499" y="56854"/>
                  </a:lnTo>
                  <a:lnTo>
                    <a:pt x="88049" y="28423"/>
                  </a:lnTo>
                  <a:lnTo>
                    <a:pt x="73787" y="25653"/>
                  </a:lnTo>
                  <a:close/>
                </a:path>
                <a:path w="1093470" h="252094">
                  <a:moveTo>
                    <a:pt x="88590" y="25653"/>
                  </a:moveTo>
                  <a:lnTo>
                    <a:pt x="73787" y="25653"/>
                  </a:lnTo>
                  <a:lnTo>
                    <a:pt x="88049" y="28423"/>
                  </a:lnTo>
                  <a:lnTo>
                    <a:pt x="88590" y="256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79724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3810" algn="l"/>
                <a:tab pos="2369185" algn="l"/>
                <a:tab pos="3119755" algn="l"/>
                <a:tab pos="4507230" algn="l"/>
                <a:tab pos="5079365" algn="l"/>
                <a:tab pos="5898515" algn="l"/>
                <a:tab pos="6896100" algn="l"/>
                <a:tab pos="7268209" algn="l"/>
              </a:tabLst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12.2.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После</a:t>
            </a:r>
            <a:r>
              <a:rPr sz="2400" spc="4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ознакомления</a:t>
            </a:r>
            <a:r>
              <a:rPr sz="2400" spc="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с 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критериями,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выставите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баллы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  задания</a:t>
            </a:r>
            <a:r>
              <a:rPr sz="2400" spc="44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с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ткры</a:t>
            </a:r>
            <a:r>
              <a:rPr sz="2400" spc="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ыми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spc="-1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spc="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ам</a:t>
            </a:r>
            <a:r>
              <a:rPr sz="2400" spc="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2400" spc="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сле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выс</a:t>
            </a:r>
            <a:r>
              <a:rPr sz="2400" spc="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лен</a:t>
            </a:r>
            <a:r>
              <a:rPr sz="2400" spc="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я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2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spc="-2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х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б</a:t>
            </a:r>
            <a:r>
              <a:rPr sz="2400" spc="1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ллов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жм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ит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кноп</a:t>
            </a:r>
            <a:r>
              <a:rPr sz="2400" spc="-3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«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Завершить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800" y="1187949"/>
            <a:ext cx="6751447" cy="4087380"/>
            <a:chOff x="1130808" y="1056118"/>
            <a:chExt cx="6751447" cy="4087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808" y="1056118"/>
              <a:ext cx="6751447" cy="40873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118" y="1250442"/>
              <a:ext cx="6201156" cy="3584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41551" y="4365879"/>
              <a:ext cx="5785485" cy="469900"/>
            </a:xfrm>
            <a:custGeom>
              <a:avLst/>
              <a:gdLst/>
              <a:ahLst/>
              <a:cxnLst/>
              <a:rect l="l" t="t" r="r" b="b"/>
              <a:pathLst>
                <a:path w="5785484" h="469900">
                  <a:moveTo>
                    <a:pt x="0" y="168402"/>
                  </a:moveTo>
                  <a:lnTo>
                    <a:pt x="2517648" y="168402"/>
                  </a:lnTo>
                  <a:lnTo>
                    <a:pt x="2517648" y="0"/>
                  </a:lnTo>
                  <a:lnTo>
                    <a:pt x="0" y="0"/>
                  </a:lnTo>
                  <a:lnTo>
                    <a:pt x="0" y="168402"/>
                  </a:lnTo>
                  <a:close/>
                </a:path>
                <a:path w="5785484" h="469900">
                  <a:moveTo>
                    <a:pt x="5055870" y="469392"/>
                  </a:moveTo>
                  <a:lnTo>
                    <a:pt x="5785104" y="469392"/>
                  </a:lnTo>
                  <a:lnTo>
                    <a:pt x="5785104" y="216408"/>
                  </a:lnTo>
                  <a:lnTo>
                    <a:pt x="5055870" y="216408"/>
                  </a:lnTo>
                  <a:lnTo>
                    <a:pt x="5055870" y="469392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6967" y="4194784"/>
              <a:ext cx="506730" cy="329565"/>
            </a:xfrm>
            <a:custGeom>
              <a:avLst/>
              <a:gdLst/>
              <a:ahLst/>
              <a:cxnLst/>
              <a:rect l="l" t="t" r="r" b="b"/>
              <a:pathLst>
                <a:path w="506729" h="329564">
                  <a:moveTo>
                    <a:pt x="425442" y="294812"/>
                  </a:moveTo>
                  <a:lnTo>
                    <a:pt x="409956" y="319239"/>
                  </a:lnTo>
                  <a:lnTo>
                    <a:pt x="506476" y="329184"/>
                  </a:lnTo>
                  <a:lnTo>
                    <a:pt x="490478" y="302564"/>
                  </a:lnTo>
                  <a:lnTo>
                    <a:pt x="437641" y="302564"/>
                  </a:lnTo>
                  <a:lnTo>
                    <a:pt x="425442" y="294812"/>
                  </a:lnTo>
                  <a:close/>
                </a:path>
                <a:path w="506729" h="329564">
                  <a:moveTo>
                    <a:pt x="440935" y="270376"/>
                  </a:moveTo>
                  <a:lnTo>
                    <a:pt x="425442" y="294812"/>
                  </a:lnTo>
                  <a:lnTo>
                    <a:pt x="437641" y="302564"/>
                  </a:lnTo>
                  <a:lnTo>
                    <a:pt x="453136" y="278130"/>
                  </a:lnTo>
                  <a:lnTo>
                    <a:pt x="440935" y="270376"/>
                  </a:lnTo>
                  <a:close/>
                </a:path>
                <a:path w="506729" h="329564">
                  <a:moveTo>
                    <a:pt x="456438" y="245922"/>
                  </a:moveTo>
                  <a:lnTo>
                    <a:pt x="440935" y="270376"/>
                  </a:lnTo>
                  <a:lnTo>
                    <a:pt x="453136" y="278130"/>
                  </a:lnTo>
                  <a:lnTo>
                    <a:pt x="437641" y="302564"/>
                  </a:lnTo>
                  <a:lnTo>
                    <a:pt x="490478" y="302564"/>
                  </a:lnTo>
                  <a:lnTo>
                    <a:pt x="456438" y="245922"/>
                  </a:lnTo>
                  <a:close/>
                </a:path>
                <a:path w="506729" h="329564">
                  <a:moveTo>
                    <a:pt x="15494" y="0"/>
                  </a:moveTo>
                  <a:lnTo>
                    <a:pt x="0" y="24434"/>
                  </a:lnTo>
                  <a:lnTo>
                    <a:pt x="425442" y="294812"/>
                  </a:lnTo>
                  <a:lnTo>
                    <a:pt x="440935" y="270376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0" y="0"/>
            <a:ext cx="8858250" cy="5118735"/>
            <a:chOff x="285750" y="0"/>
            <a:chExt cx="8858250" cy="511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5" y="1287745"/>
              <a:ext cx="6800342" cy="38307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605" y="1482089"/>
              <a:ext cx="6249924" cy="32804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24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13. 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После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проведения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экспертизы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работы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обучающегося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видно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количество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баллов,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полученное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за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>
                <a:solidFill>
                  <a:srgbClr val="3682F1"/>
                </a:solidFill>
                <a:latin typeface="Times New Roman"/>
                <a:cs typeface="Times New Roman"/>
              </a:rPr>
              <a:t>комплект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заданий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столбце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«оценивание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/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результат».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1471" y="2626994"/>
            <a:ext cx="6118225" cy="167640"/>
          </a:xfrm>
          <a:custGeom>
            <a:avLst/>
            <a:gdLst/>
            <a:ahLst/>
            <a:cxnLst/>
            <a:rect l="l" t="t" r="r" b="b"/>
            <a:pathLst>
              <a:path w="6118225" h="167639">
                <a:moveTo>
                  <a:pt x="0" y="167639"/>
                </a:moveTo>
                <a:lnTo>
                  <a:pt x="6118098" y="167639"/>
                </a:lnTo>
                <a:lnTo>
                  <a:pt x="611809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0" y="0"/>
            <a:ext cx="8858250" cy="5118735"/>
            <a:chOff x="285750" y="0"/>
            <a:chExt cx="8858250" cy="511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5" y="1287745"/>
              <a:ext cx="6800342" cy="38307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605" y="1482089"/>
              <a:ext cx="6249924" cy="32804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94741"/>
            <a:ext cx="79724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1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14.</a:t>
            </a:r>
            <a:r>
              <a:rPr sz="2400" spc="1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Учитель</a:t>
            </a:r>
            <a:r>
              <a:rPr sz="2400" spc="16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может</a:t>
            </a:r>
            <a:r>
              <a:rPr sz="2400" spc="15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скачать</a:t>
            </a:r>
            <a:r>
              <a:rPr sz="2400" spc="1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результаты</a:t>
            </a:r>
            <a:r>
              <a:rPr sz="2400" spc="17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выполнения</a:t>
            </a:r>
            <a:r>
              <a:rPr sz="2400" spc="15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мероприятия,</a:t>
            </a:r>
            <a:r>
              <a:rPr sz="2400" spc="14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нажав</a:t>
            </a:r>
            <a:r>
              <a:rPr sz="2400" spc="1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 </a:t>
            </a:r>
            <a:r>
              <a:rPr sz="2400" spc="-43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кнопку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«Скачать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результаты».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12815" y="4091152"/>
            <a:ext cx="1206754" cy="640868"/>
            <a:chOff x="6012815" y="4091152"/>
            <a:chExt cx="1206754" cy="640868"/>
          </a:xfrm>
        </p:grpSpPr>
        <p:sp>
          <p:nvSpPr>
            <p:cNvPr id="8" name="object 8"/>
            <p:cNvSpPr/>
            <p:nvPr/>
          </p:nvSpPr>
          <p:spPr>
            <a:xfrm>
              <a:off x="6343269" y="4478655"/>
              <a:ext cx="876300" cy="253365"/>
            </a:xfrm>
            <a:custGeom>
              <a:avLst/>
              <a:gdLst/>
              <a:ahLst/>
              <a:cxnLst/>
              <a:rect l="l" t="t" r="r" b="b"/>
              <a:pathLst>
                <a:path w="876300" h="253364">
                  <a:moveTo>
                    <a:pt x="0" y="252984"/>
                  </a:moveTo>
                  <a:lnTo>
                    <a:pt x="876300" y="252984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12815" y="4091152"/>
              <a:ext cx="506730" cy="329565"/>
            </a:xfrm>
            <a:custGeom>
              <a:avLst/>
              <a:gdLst/>
              <a:ahLst/>
              <a:cxnLst/>
              <a:rect l="l" t="t" r="r" b="b"/>
              <a:pathLst>
                <a:path w="506729" h="329564">
                  <a:moveTo>
                    <a:pt x="425442" y="294812"/>
                  </a:moveTo>
                  <a:lnTo>
                    <a:pt x="409956" y="319239"/>
                  </a:lnTo>
                  <a:lnTo>
                    <a:pt x="506476" y="329183"/>
                  </a:lnTo>
                  <a:lnTo>
                    <a:pt x="490478" y="302564"/>
                  </a:lnTo>
                  <a:lnTo>
                    <a:pt x="437642" y="302564"/>
                  </a:lnTo>
                  <a:lnTo>
                    <a:pt x="425442" y="294812"/>
                  </a:lnTo>
                  <a:close/>
                </a:path>
                <a:path w="506729" h="329564">
                  <a:moveTo>
                    <a:pt x="440935" y="270376"/>
                  </a:moveTo>
                  <a:lnTo>
                    <a:pt x="425442" y="294812"/>
                  </a:lnTo>
                  <a:lnTo>
                    <a:pt x="437642" y="302564"/>
                  </a:lnTo>
                  <a:lnTo>
                    <a:pt x="453136" y="278129"/>
                  </a:lnTo>
                  <a:lnTo>
                    <a:pt x="440935" y="270376"/>
                  </a:lnTo>
                  <a:close/>
                </a:path>
                <a:path w="506729" h="329564">
                  <a:moveTo>
                    <a:pt x="456438" y="245922"/>
                  </a:moveTo>
                  <a:lnTo>
                    <a:pt x="440935" y="270376"/>
                  </a:lnTo>
                  <a:lnTo>
                    <a:pt x="453136" y="278129"/>
                  </a:lnTo>
                  <a:lnTo>
                    <a:pt x="437642" y="302564"/>
                  </a:lnTo>
                  <a:lnTo>
                    <a:pt x="490478" y="302564"/>
                  </a:lnTo>
                  <a:lnTo>
                    <a:pt x="456438" y="245922"/>
                  </a:lnTo>
                  <a:close/>
                </a:path>
                <a:path w="506729" h="329564">
                  <a:moveTo>
                    <a:pt x="15494" y="0"/>
                  </a:moveTo>
                  <a:lnTo>
                    <a:pt x="0" y="24434"/>
                  </a:lnTo>
                  <a:lnTo>
                    <a:pt x="425442" y="294812"/>
                  </a:lnTo>
                  <a:lnTo>
                    <a:pt x="440935" y="270376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92" y="94741"/>
            <a:ext cx="54615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14.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Результаты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обучающихся.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3" y="556260"/>
            <a:ext cx="6662928" cy="440588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98390" y="464261"/>
            <a:ext cx="17633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>
              <a:lnSpc>
                <a:spcPct val="125000"/>
              </a:lnSpc>
              <a:spcBef>
                <a:spcPts val="100"/>
              </a:spcBef>
              <a:tabLst>
                <a:tab pos="354965" algn="l"/>
                <a:tab pos="775335" algn="l"/>
              </a:tabLst>
            </a:pP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с	</a:t>
            </a:r>
            <a:r>
              <a:rPr sz="2000" spc="-10" dirty="0">
                <a:solidFill>
                  <a:srgbClr val="3682F1"/>
                </a:solidFill>
                <a:latin typeface="Times New Roman"/>
                <a:cs typeface="Times New Roman"/>
              </a:rPr>
              <a:t>инс</a:t>
            </a:r>
            <a:r>
              <a:rPr sz="2000" spc="20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000" spc="-30" dirty="0">
                <a:solidFill>
                  <a:srgbClr val="3682F1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000" spc="-10" dirty="0">
                <a:solidFill>
                  <a:srgbClr val="3682F1"/>
                </a:solidFill>
                <a:latin typeface="Times New Roman"/>
                <a:cs typeface="Times New Roman"/>
              </a:rPr>
              <a:t>ци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й  </a:t>
            </a:r>
            <a:r>
              <a:rPr sz="2000" spc="-15" dirty="0">
                <a:solidFill>
                  <a:srgbClr val="3682F1"/>
                </a:solidFill>
                <a:latin typeface="Times New Roman"/>
                <a:cs typeface="Times New Roman"/>
              </a:rPr>
              <a:t>этого	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0595" y="464261"/>
            <a:ext cx="12382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25000"/>
              </a:lnSpc>
              <a:spcBef>
                <a:spcPts val="100"/>
              </a:spcBef>
              <a:tabLst>
                <a:tab pos="454025" algn="l"/>
                <a:tab pos="509270" algn="l"/>
              </a:tabLst>
            </a:pPr>
            <a:r>
              <a:rPr sz="2000" spc="-10" dirty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		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раб</a:t>
            </a:r>
            <a:r>
              <a:rPr sz="2000" spc="-3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те  на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000" spc="-10" dirty="0">
                <a:solidFill>
                  <a:srgbClr val="3682F1"/>
                </a:solidFill>
                <a:latin typeface="Times New Roman"/>
                <a:cs typeface="Times New Roman"/>
              </a:rPr>
              <a:t>но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п</a:t>
            </a:r>
            <a:r>
              <a:rPr sz="2000" spc="-35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658" y="82473"/>
            <a:ext cx="4445000" cy="15506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Обратите</a:t>
            </a:r>
            <a:r>
              <a:rPr sz="2000" b="1" spc="-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внимание!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  <a:tabLst>
                <a:tab pos="318135" algn="l"/>
                <a:tab pos="872490" algn="l"/>
                <a:tab pos="1948814" algn="l"/>
                <a:tab pos="2913380" algn="l"/>
                <a:tab pos="2997200" algn="l"/>
                <a:tab pos="4032885" algn="l"/>
              </a:tabLst>
            </a:pPr>
            <a:r>
              <a:rPr sz="2000" spc="-10" dirty="0">
                <a:solidFill>
                  <a:srgbClr val="3682F1"/>
                </a:solidFill>
                <a:latin typeface="Times New Roman"/>
                <a:cs typeface="Times New Roman"/>
              </a:rPr>
              <a:t>Пе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р</a:t>
            </a:r>
            <a:r>
              <a:rPr sz="2000" spc="-30" dirty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д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000" spc="-85" dirty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ч</a:t>
            </a:r>
            <a:r>
              <a:rPr sz="2000" spc="5" dirty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л</a:t>
            </a:r>
            <a:r>
              <a:rPr sz="2000" spc="-4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000" spc="-40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раб</a:t>
            </a:r>
            <a:r>
              <a:rPr sz="2000" spc="-35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ты,</a:t>
            </a:r>
            <a:r>
              <a:rPr sz="2000" dirty="0">
                <a:solidFill>
                  <a:srgbClr val="3682F1"/>
                </a:solidFill>
                <a:latin typeface="Times New Roman"/>
                <a:cs typeface="Times New Roman"/>
              </a:rPr>
              <a:t>		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озна</a:t>
            </a:r>
            <a:r>
              <a:rPr sz="2000" spc="-105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000" spc="-40" dirty="0">
                <a:solidFill>
                  <a:srgbClr val="3682F1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м</a:t>
            </a:r>
            <a:r>
              <a:rPr sz="2000" spc="-85" dirty="0">
                <a:solidFill>
                  <a:srgbClr val="3682F1"/>
                </a:solidFill>
                <a:latin typeface="Times New Roman"/>
                <a:cs typeface="Times New Roman"/>
              </a:rPr>
              <a:t>ь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000" spc="40" dirty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сь  с	электронным	</a:t>
            </a:r>
            <a:r>
              <a:rPr sz="2000" spc="-25" dirty="0">
                <a:solidFill>
                  <a:srgbClr val="3682F1"/>
                </a:solidFill>
                <a:latin typeface="Times New Roman"/>
                <a:cs typeface="Times New Roman"/>
              </a:rPr>
              <a:t>банком	</a:t>
            </a:r>
            <a:r>
              <a:rPr sz="2000" spc="-5" dirty="0">
                <a:solidFill>
                  <a:srgbClr val="3682F1"/>
                </a:solidFill>
                <a:latin typeface="Times New Roman"/>
                <a:cs typeface="Times New Roman"/>
              </a:rPr>
              <a:t>заданий,	для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«Руководство</a:t>
            </a:r>
            <a:r>
              <a:rPr sz="2000" b="1" spc="-4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пользователя»</a:t>
            </a:r>
            <a:r>
              <a:rPr sz="2000" spc="-15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1200" y="1633143"/>
            <a:ext cx="4984750" cy="3453765"/>
            <a:chOff x="1785366" y="1602454"/>
            <a:chExt cx="4984750" cy="3453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5366" y="1602454"/>
              <a:ext cx="4984496" cy="34536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676" y="1796795"/>
              <a:ext cx="4434078" cy="29032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33952" y="4016883"/>
              <a:ext cx="941069" cy="180340"/>
            </a:xfrm>
            <a:custGeom>
              <a:avLst/>
              <a:gdLst/>
              <a:ahLst/>
              <a:cxnLst/>
              <a:rect l="l" t="t" r="r" b="b"/>
              <a:pathLst>
                <a:path w="941070" h="180339">
                  <a:moveTo>
                    <a:pt x="0" y="179831"/>
                  </a:moveTo>
                  <a:lnTo>
                    <a:pt x="941070" y="179831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79831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9599" y="4188675"/>
              <a:ext cx="980440" cy="415925"/>
            </a:xfrm>
            <a:custGeom>
              <a:avLst/>
              <a:gdLst/>
              <a:ahLst/>
              <a:cxnLst/>
              <a:rect l="l" t="t" r="r" b="b"/>
              <a:pathLst>
                <a:path w="980439" h="415925">
                  <a:moveTo>
                    <a:pt x="894428" y="26863"/>
                  </a:moveTo>
                  <a:lnTo>
                    <a:pt x="0" y="389000"/>
                  </a:lnTo>
                  <a:lnTo>
                    <a:pt x="10921" y="415836"/>
                  </a:lnTo>
                  <a:lnTo>
                    <a:pt x="905299" y="53680"/>
                  </a:lnTo>
                  <a:lnTo>
                    <a:pt x="894428" y="26863"/>
                  </a:lnTo>
                  <a:close/>
                </a:path>
                <a:path w="980439" h="415925">
                  <a:moveTo>
                    <a:pt x="968320" y="21399"/>
                  </a:moveTo>
                  <a:lnTo>
                    <a:pt x="907923" y="21399"/>
                  </a:lnTo>
                  <a:lnTo>
                    <a:pt x="918717" y="48247"/>
                  </a:lnTo>
                  <a:lnTo>
                    <a:pt x="905299" y="53680"/>
                  </a:lnTo>
                  <a:lnTo>
                    <a:pt x="916177" y="80517"/>
                  </a:lnTo>
                  <a:lnTo>
                    <a:pt x="968320" y="21399"/>
                  </a:lnTo>
                  <a:close/>
                </a:path>
                <a:path w="980439" h="415925">
                  <a:moveTo>
                    <a:pt x="907923" y="21399"/>
                  </a:moveTo>
                  <a:lnTo>
                    <a:pt x="894428" y="26863"/>
                  </a:lnTo>
                  <a:lnTo>
                    <a:pt x="905299" y="53680"/>
                  </a:lnTo>
                  <a:lnTo>
                    <a:pt x="918717" y="48247"/>
                  </a:lnTo>
                  <a:lnTo>
                    <a:pt x="907923" y="21399"/>
                  </a:lnTo>
                  <a:close/>
                </a:path>
                <a:path w="980439" h="415925">
                  <a:moveTo>
                    <a:pt x="883538" y="0"/>
                  </a:moveTo>
                  <a:lnTo>
                    <a:pt x="894428" y="26863"/>
                  </a:lnTo>
                  <a:lnTo>
                    <a:pt x="907923" y="21399"/>
                  </a:lnTo>
                  <a:lnTo>
                    <a:pt x="968320" y="21399"/>
                  </a:lnTo>
                  <a:lnTo>
                    <a:pt x="980439" y="7658"/>
                  </a:lnTo>
                  <a:lnTo>
                    <a:pt x="8835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855" y="863142"/>
            <a:ext cx="3790950" cy="237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2015" algn="just">
              <a:lnSpc>
                <a:spcPct val="110100"/>
              </a:lnSpc>
              <a:spcBef>
                <a:spcPts val="95"/>
              </a:spcBef>
            </a:pPr>
            <a:r>
              <a:rPr sz="2800" b="1" spc="-175" dirty="0">
                <a:latin typeface="Times New Roman"/>
                <a:cs typeface="Times New Roman"/>
              </a:rPr>
              <a:t>Э</a:t>
            </a:r>
            <a:r>
              <a:rPr sz="2800" b="1" spc="-5" dirty="0">
                <a:latin typeface="Times New Roman"/>
                <a:cs typeface="Times New Roman"/>
              </a:rPr>
              <a:t>ЛЕКТ</a:t>
            </a:r>
            <a:r>
              <a:rPr sz="2800" b="1" spc="-25" dirty="0">
                <a:latin typeface="Times New Roman"/>
                <a:cs typeface="Times New Roman"/>
              </a:rPr>
              <a:t>Р</a:t>
            </a:r>
            <a:r>
              <a:rPr sz="2800" b="1" dirty="0">
                <a:latin typeface="Times New Roman"/>
                <a:cs typeface="Times New Roman"/>
              </a:rPr>
              <a:t>О</a:t>
            </a:r>
            <a:r>
              <a:rPr sz="2800" b="1" spc="-15" dirty="0">
                <a:latin typeface="Times New Roman"/>
                <a:cs typeface="Times New Roman"/>
              </a:rPr>
              <a:t>Н</a:t>
            </a:r>
            <a:r>
              <a:rPr sz="2800" b="1" dirty="0">
                <a:latin typeface="Times New Roman"/>
                <a:cs typeface="Times New Roman"/>
              </a:rPr>
              <a:t>НЫЙ  </a:t>
            </a:r>
            <a:r>
              <a:rPr sz="2800" b="1" spc="-10" dirty="0">
                <a:latin typeface="Times New Roman"/>
                <a:cs typeface="Times New Roman"/>
              </a:rPr>
              <a:t>БАНК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ЗАДАНИЙ </a:t>
            </a:r>
            <a:r>
              <a:rPr sz="2800" b="1" spc="-6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ДЛЯ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ОЦЕНКИ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sz="2800" b="1" spc="-220" dirty="0">
                <a:latin typeface="Times New Roman"/>
                <a:cs typeface="Times New Roman"/>
              </a:rPr>
              <a:t>Ф</a:t>
            </a:r>
            <a:r>
              <a:rPr sz="2800" b="1" dirty="0">
                <a:latin typeface="Times New Roman"/>
                <a:cs typeface="Times New Roman"/>
              </a:rPr>
              <a:t>УНКЦ</a:t>
            </a:r>
            <a:r>
              <a:rPr sz="2800" b="1" spc="-15" dirty="0">
                <a:latin typeface="Times New Roman"/>
                <a:cs typeface="Times New Roman"/>
              </a:rPr>
              <a:t>И</a:t>
            </a:r>
            <a:r>
              <a:rPr sz="2800" b="1" dirty="0">
                <a:latin typeface="Times New Roman"/>
                <a:cs typeface="Times New Roman"/>
              </a:rPr>
              <a:t>О</a:t>
            </a:r>
            <a:r>
              <a:rPr sz="2800" b="1" spc="-15" dirty="0">
                <a:latin typeface="Times New Roman"/>
                <a:cs typeface="Times New Roman"/>
              </a:rPr>
              <a:t>Н</a:t>
            </a:r>
            <a:r>
              <a:rPr sz="2800" b="1" spc="-5" dirty="0">
                <a:latin typeface="Times New Roman"/>
                <a:cs typeface="Times New Roman"/>
              </a:rPr>
              <a:t>АЛЬН</a:t>
            </a:r>
            <a:r>
              <a:rPr sz="2800" b="1" spc="-10" dirty="0">
                <a:latin typeface="Times New Roman"/>
                <a:cs typeface="Times New Roman"/>
              </a:rPr>
              <a:t>О</a:t>
            </a:r>
            <a:r>
              <a:rPr sz="2800" b="1" dirty="0">
                <a:latin typeface="Times New Roman"/>
                <a:cs typeface="Times New Roman"/>
              </a:rPr>
              <a:t>Й  </a:t>
            </a:r>
            <a:r>
              <a:rPr sz="2800" b="1" spc="-35" dirty="0">
                <a:latin typeface="Times New Roman"/>
                <a:cs typeface="Times New Roman"/>
              </a:rPr>
              <a:t>ГРАМОТНОСТИ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0" y="57327"/>
            <a:ext cx="8858250" cy="5143500"/>
            <a:chOff x="285750" y="0"/>
            <a:chExt cx="885825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9329" y="1103325"/>
              <a:ext cx="5089398" cy="4040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9" y="1297686"/>
              <a:ext cx="4539234" cy="363245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292" y="57327"/>
            <a:ext cx="8685530" cy="11984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b="1" spc="4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инструкции</a:t>
            </a:r>
            <a:r>
              <a:rPr sz="2400" b="1" spc="4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можно</a:t>
            </a:r>
            <a:r>
              <a:rPr sz="2400" spc="5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найти</a:t>
            </a:r>
            <a:r>
              <a:rPr sz="2400" spc="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ответы</a:t>
            </a:r>
            <a:r>
              <a:rPr sz="2400" b="1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b="1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основные</a:t>
            </a:r>
            <a:r>
              <a:rPr sz="2400" b="1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вопросы</a:t>
            </a:r>
            <a:r>
              <a:rPr sz="2400" b="1" spc="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>
                <a:solidFill>
                  <a:srgbClr val="3682F1"/>
                </a:solidFill>
                <a:latin typeface="Times New Roman"/>
                <a:cs typeface="Times New Roman"/>
              </a:rPr>
              <a:t>по</a:t>
            </a:r>
            <a:r>
              <a:rPr sz="2400" spc="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использованию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электронного</a:t>
            </a:r>
            <a:r>
              <a:rPr sz="2400" spc="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srgbClr val="3682F1"/>
                </a:solidFill>
                <a:latin typeface="Times New Roman"/>
                <a:cs typeface="Times New Roman"/>
              </a:rPr>
              <a:t>банка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заданий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При</a:t>
            </a:r>
            <a:r>
              <a:rPr sz="2400" spc="15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необходимости</a:t>
            </a:r>
            <a:r>
              <a:rPr sz="2400" spc="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инструкцию</a:t>
            </a:r>
            <a:r>
              <a:rPr sz="2400" spc="4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можно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682F1"/>
                </a:solidFill>
                <a:latin typeface="Times New Roman"/>
                <a:cs typeface="Times New Roman"/>
              </a:rPr>
              <a:t>скачать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59379" y="1641220"/>
            <a:ext cx="3652520" cy="3199765"/>
            <a:chOff x="2659379" y="1641220"/>
            <a:chExt cx="3652520" cy="3199765"/>
          </a:xfrm>
        </p:grpSpPr>
        <p:sp>
          <p:nvSpPr>
            <p:cNvPr id="7" name="object 7"/>
            <p:cNvSpPr/>
            <p:nvPr/>
          </p:nvSpPr>
          <p:spPr>
            <a:xfrm>
              <a:off x="5313806" y="2094356"/>
              <a:ext cx="991869" cy="246379"/>
            </a:xfrm>
            <a:custGeom>
              <a:avLst/>
              <a:gdLst/>
              <a:ahLst/>
              <a:cxnLst/>
              <a:rect l="l" t="t" r="r" b="b"/>
              <a:pathLst>
                <a:path w="991870" h="246380">
                  <a:moveTo>
                    <a:pt x="0" y="246125"/>
                  </a:moveTo>
                  <a:lnTo>
                    <a:pt x="991362" y="246125"/>
                  </a:lnTo>
                  <a:lnTo>
                    <a:pt x="991362" y="0"/>
                  </a:lnTo>
                  <a:lnTo>
                    <a:pt x="0" y="0"/>
                  </a:lnTo>
                  <a:lnTo>
                    <a:pt x="0" y="246125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17338" y="1641220"/>
              <a:ext cx="589915" cy="452755"/>
            </a:xfrm>
            <a:custGeom>
              <a:avLst/>
              <a:gdLst/>
              <a:ahLst/>
              <a:cxnLst/>
              <a:rect l="l" t="t" r="r" b="b"/>
              <a:pathLst>
                <a:path w="589914" h="452755">
                  <a:moveTo>
                    <a:pt x="511836" y="411741"/>
                  </a:moveTo>
                  <a:lnTo>
                    <a:pt x="494284" y="434847"/>
                  </a:lnTo>
                  <a:lnTo>
                    <a:pt x="589788" y="452754"/>
                  </a:lnTo>
                  <a:lnTo>
                    <a:pt x="573894" y="420496"/>
                  </a:lnTo>
                  <a:lnTo>
                    <a:pt x="523366" y="420496"/>
                  </a:lnTo>
                  <a:lnTo>
                    <a:pt x="511836" y="411741"/>
                  </a:lnTo>
                  <a:close/>
                </a:path>
                <a:path w="589914" h="452755">
                  <a:moveTo>
                    <a:pt x="529322" y="388722"/>
                  </a:moveTo>
                  <a:lnTo>
                    <a:pt x="511836" y="411741"/>
                  </a:lnTo>
                  <a:lnTo>
                    <a:pt x="523366" y="420496"/>
                  </a:lnTo>
                  <a:lnTo>
                    <a:pt x="540893" y="397509"/>
                  </a:lnTo>
                  <a:lnTo>
                    <a:pt x="529322" y="388722"/>
                  </a:lnTo>
                  <a:close/>
                </a:path>
                <a:path w="589914" h="452755">
                  <a:moveTo>
                    <a:pt x="546862" y="365632"/>
                  </a:moveTo>
                  <a:lnTo>
                    <a:pt x="529322" y="388722"/>
                  </a:lnTo>
                  <a:lnTo>
                    <a:pt x="540893" y="397509"/>
                  </a:lnTo>
                  <a:lnTo>
                    <a:pt x="523366" y="420496"/>
                  </a:lnTo>
                  <a:lnTo>
                    <a:pt x="573894" y="420496"/>
                  </a:lnTo>
                  <a:lnTo>
                    <a:pt x="546862" y="365632"/>
                  </a:lnTo>
                  <a:close/>
                </a:path>
                <a:path w="589914" h="452755">
                  <a:moveTo>
                    <a:pt x="17525" y="0"/>
                  </a:moveTo>
                  <a:lnTo>
                    <a:pt x="0" y="23113"/>
                  </a:lnTo>
                  <a:lnTo>
                    <a:pt x="511836" y="411741"/>
                  </a:lnTo>
                  <a:lnTo>
                    <a:pt x="529322" y="388722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65856" y="2615564"/>
              <a:ext cx="1254760" cy="2219325"/>
            </a:xfrm>
            <a:custGeom>
              <a:avLst/>
              <a:gdLst/>
              <a:ahLst/>
              <a:cxnLst/>
              <a:rect l="l" t="t" r="r" b="b"/>
              <a:pathLst>
                <a:path w="1254760" h="2219325">
                  <a:moveTo>
                    <a:pt x="0" y="2218944"/>
                  </a:moveTo>
                  <a:lnTo>
                    <a:pt x="1254252" y="2218944"/>
                  </a:lnTo>
                  <a:lnTo>
                    <a:pt x="1254252" y="0"/>
                  </a:lnTo>
                  <a:lnTo>
                    <a:pt x="0" y="0"/>
                  </a:lnTo>
                  <a:lnTo>
                    <a:pt x="0" y="2218944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441"/>
            <a:ext cx="9390538" cy="5143500"/>
            <a:chOff x="0" y="0"/>
            <a:chExt cx="9390538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3021" y="225295"/>
              <a:ext cx="5287517" cy="4715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887" y="1392936"/>
              <a:ext cx="5015484" cy="23317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71370" y="1762455"/>
            <a:ext cx="2004695" cy="156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1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Вход учителей осуществляется </a:t>
            </a:r>
            <a:r>
              <a:rPr sz="11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только с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использованием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учетной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записи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портала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«РОССИЙСКАЯ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20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ЛЕКТ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ОННАЯ  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ШКОЛА»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1967" y="42416"/>
            <a:ext cx="5143500" cy="5081270"/>
            <a:chOff x="398525" y="0"/>
            <a:chExt cx="5143500" cy="5081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503" y="2127504"/>
              <a:ext cx="764285" cy="763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525" y="0"/>
              <a:ext cx="5143500" cy="508101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5441" y="783844"/>
            <a:ext cx="42613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https://</a:t>
            </a:r>
            <a:r>
              <a:rPr sz="3600" b="1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fg.resh.edu.ru</a:t>
            </a:r>
            <a:endParaRPr sz="3600" b="1" spc="-5" dirty="0">
              <a:solidFill>
                <a:srgbClr val="3682F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46167" y="288035"/>
            <a:ext cx="2875915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РЕГИСТРАЦИЯ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ПОРТАЛЕ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РЭШ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682F1"/>
                </a:solidFill>
                <a:latin typeface="Times New Roman"/>
                <a:cs typeface="Times New Roman"/>
              </a:rPr>
              <a:t>РОЛИ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«УЧИТЕЛЬ»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0355" y="1577428"/>
            <a:ext cx="293817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5B6689"/>
                </a:solidFill>
                <a:latin typeface="Times New Roman"/>
                <a:cs typeface="Times New Roman"/>
              </a:rPr>
              <a:t>Обязательные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5B6689"/>
                </a:solidFill>
                <a:latin typeface="Times New Roman"/>
                <a:cs typeface="Times New Roman"/>
              </a:rPr>
              <a:t>сведения</a:t>
            </a:r>
            <a:r>
              <a:rPr sz="2400" b="1" spc="10" dirty="0">
                <a:solidFill>
                  <a:srgbClr val="5B668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B6689"/>
                </a:solidFill>
                <a:latin typeface="Times New Roman"/>
                <a:cs typeface="Times New Roman"/>
              </a:rPr>
              <a:t>об</a:t>
            </a:r>
            <a:r>
              <a:rPr sz="2400" b="1" spc="-25" dirty="0">
                <a:solidFill>
                  <a:srgbClr val="5B668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B6689"/>
                </a:solidFill>
                <a:latin typeface="Times New Roman"/>
                <a:cs typeface="Times New Roman"/>
              </a:rPr>
              <a:t>учителе: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5526" y="2463873"/>
            <a:ext cx="2925645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5" dirty="0">
                <a:solidFill>
                  <a:srgbClr val="5B6689"/>
                </a:solidFill>
                <a:latin typeface="Times New Roman"/>
                <a:cs typeface="Times New Roman"/>
              </a:rPr>
              <a:t>регион</a:t>
            </a:r>
            <a:endParaRPr sz="24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5" dirty="0" err="1" smtClean="0">
                <a:solidFill>
                  <a:srgbClr val="5B6689"/>
                </a:solidFill>
                <a:latin typeface="Times New Roman"/>
                <a:cs typeface="Times New Roman"/>
              </a:rPr>
              <a:t>насел</a:t>
            </a:r>
            <a:r>
              <a:rPr lang="ru-RU" sz="2400" spc="-5" dirty="0" smtClean="0">
                <a:solidFill>
                  <a:srgbClr val="5B6689"/>
                </a:solidFill>
                <a:latin typeface="Times New Roman"/>
                <a:cs typeface="Times New Roman"/>
              </a:rPr>
              <a:t>ё</a:t>
            </a:r>
            <a:r>
              <a:rPr sz="2400" spc="-5" dirty="0" err="1" smtClean="0">
                <a:solidFill>
                  <a:srgbClr val="5B6689"/>
                </a:solidFill>
                <a:latin typeface="Times New Roman"/>
                <a:cs typeface="Times New Roman"/>
              </a:rPr>
              <a:t>нный</a:t>
            </a:r>
            <a:r>
              <a:rPr sz="2400" spc="-40" dirty="0" smtClean="0">
                <a:solidFill>
                  <a:srgbClr val="5B668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B6689"/>
                </a:solidFill>
                <a:latin typeface="Times New Roman"/>
                <a:cs typeface="Times New Roman"/>
              </a:rPr>
              <a:t>пункт</a:t>
            </a:r>
            <a:endParaRPr sz="24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5" dirty="0">
                <a:solidFill>
                  <a:srgbClr val="5B6689"/>
                </a:solidFill>
                <a:latin typeface="Times New Roman"/>
                <a:cs typeface="Times New Roman"/>
              </a:rPr>
              <a:t>образовательная </a:t>
            </a:r>
            <a:r>
              <a:rPr sz="2400" spc="-10" dirty="0">
                <a:solidFill>
                  <a:srgbClr val="5B6689"/>
                </a:solidFill>
                <a:latin typeface="Times New Roman"/>
                <a:cs typeface="Times New Roman"/>
              </a:rPr>
              <a:t>организация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858250" cy="4667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044" y="172472"/>
            <a:ext cx="4523105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ПРИМЕР </a:t>
            </a:r>
            <a:r>
              <a:rPr sz="2400" b="1" spc="-60" dirty="0">
                <a:solidFill>
                  <a:srgbClr val="3682F1"/>
                </a:solidFill>
                <a:latin typeface="Times New Roman"/>
                <a:cs typeface="Times New Roman"/>
              </a:rPr>
              <a:t>РАБОТЫ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С </a:t>
            </a:r>
            <a:r>
              <a:rPr sz="2400" b="1" spc="-20" dirty="0">
                <a:solidFill>
                  <a:srgbClr val="3682F1"/>
                </a:solidFill>
                <a:latin typeface="Times New Roman"/>
                <a:cs typeface="Times New Roman"/>
              </a:rPr>
              <a:t>БАНКОМ </a:t>
            </a:r>
            <a:r>
              <a:rPr sz="2400" b="1" spc="-58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ТРЕНИРОВОЧНЫХ</a:t>
            </a:r>
            <a:r>
              <a:rPr sz="2400" b="1" spc="-7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ЗАДАНИЙ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8467" y="1800669"/>
            <a:ext cx="6196457" cy="3342829"/>
            <a:chOff x="1458467" y="1800669"/>
            <a:chExt cx="6196457" cy="33428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8467" y="1800669"/>
              <a:ext cx="6196457" cy="33428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2776" y="1994916"/>
              <a:ext cx="5662423" cy="29603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6045" y="1117103"/>
            <a:ext cx="9217660" cy="9053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1.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82F1"/>
                </a:solidFill>
                <a:latin typeface="Times New Roman"/>
                <a:cs typeface="Times New Roman"/>
              </a:rPr>
              <a:t>Заходим</a:t>
            </a:r>
            <a:r>
              <a:rPr sz="2400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 </a:t>
            </a:r>
            <a:r>
              <a:rPr sz="2400" spc="-20" dirty="0">
                <a:solidFill>
                  <a:srgbClr val="3682F1"/>
                </a:solidFill>
                <a:latin typeface="Times New Roman"/>
                <a:cs typeface="Times New Roman"/>
              </a:rPr>
              <a:t>главную</a:t>
            </a:r>
            <a:r>
              <a:rPr sz="2400" spc="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страницу</a:t>
            </a:r>
            <a:r>
              <a:rPr sz="2400" spc="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электронного</a:t>
            </a:r>
            <a:r>
              <a:rPr sz="2400" spc="2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банка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нажимаем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«Войти</a:t>
            </a:r>
            <a:r>
              <a:rPr sz="2400" b="1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как</a:t>
            </a:r>
            <a:r>
              <a:rPr sz="2400" b="1" spc="-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учитель»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23082" y="3070479"/>
            <a:ext cx="2350135" cy="377190"/>
            <a:chOff x="2823082" y="3070479"/>
            <a:chExt cx="2350135" cy="377190"/>
          </a:xfrm>
        </p:grpSpPr>
        <p:sp>
          <p:nvSpPr>
            <p:cNvPr id="10" name="object 10"/>
            <p:cNvSpPr/>
            <p:nvPr/>
          </p:nvSpPr>
          <p:spPr>
            <a:xfrm>
              <a:off x="3779138" y="3185541"/>
              <a:ext cx="1388110" cy="255270"/>
            </a:xfrm>
            <a:custGeom>
              <a:avLst/>
              <a:gdLst/>
              <a:ahLst/>
              <a:cxnLst/>
              <a:rect l="l" t="t" r="r" b="b"/>
              <a:pathLst>
                <a:path w="1388110" h="255270">
                  <a:moveTo>
                    <a:pt x="0" y="255269"/>
                  </a:moveTo>
                  <a:lnTo>
                    <a:pt x="1387602" y="255269"/>
                  </a:lnTo>
                  <a:lnTo>
                    <a:pt x="1387602" y="0"/>
                  </a:lnTo>
                  <a:lnTo>
                    <a:pt x="0" y="0"/>
                  </a:lnTo>
                  <a:lnTo>
                    <a:pt x="0" y="255269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3082" y="3070479"/>
              <a:ext cx="901700" cy="238760"/>
            </a:xfrm>
            <a:custGeom>
              <a:avLst/>
              <a:gdLst/>
              <a:ahLst/>
              <a:cxnLst/>
              <a:rect l="l" t="t" r="r" b="b"/>
              <a:pathLst>
                <a:path w="901700" h="238760">
                  <a:moveTo>
                    <a:pt x="813449" y="210458"/>
                  </a:moveTo>
                  <a:lnTo>
                    <a:pt x="807084" y="238759"/>
                  </a:lnTo>
                  <a:lnTo>
                    <a:pt x="901445" y="215391"/>
                  </a:lnTo>
                  <a:lnTo>
                    <a:pt x="899263" y="213613"/>
                  </a:lnTo>
                  <a:lnTo>
                    <a:pt x="827532" y="213613"/>
                  </a:lnTo>
                  <a:lnTo>
                    <a:pt x="813449" y="210458"/>
                  </a:lnTo>
                  <a:close/>
                </a:path>
                <a:path w="901700" h="238760">
                  <a:moveTo>
                    <a:pt x="819790" y="182262"/>
                  </a:moveTo>
                  <a:lnTo>
                    <a:pt x="813449" y="210458"/>
                  </a:lnTo>
                  <a:lnTo>
                    <a:pt x="827532" y="213613"/>
                  </a:lnTo>
                  <a:lnTo>
                    <a:pt x="833882" y="185419"/>
                  </a:lnTo>
                  <a:lnTo>
                    <a:pt x="819790" y="182262"/>
                  </a:lnTo>
                  <a:close/>
                </a:path>
                <a:path w="901700" h="238760">
                  <a:moveTo>
                    <a:pt x="826134" y="154050"/>
                  </a:moveTo>
                  <a:lnTo>
                    <a:pt x="819790" y="182262"/>
                  </a:lnTo>
                  <a:lnTo>
                    <a:pt x="833882" y="185419"/>
                  </a:lnTo>
                  <a:lnTo>
                    <a:pt x="827532" y="213613"/>
                  </a:lnTo>
                  <a:lnTo>
                    <a:pt x="899263" y="213613"/>
                  </a:lnTo>
                  <a:lnTo>
                    <a:pt x="826134" y="154050"/>
                  </a:lnTo>
                  <a:close/>
                </a:path>
                <a:path w="901700" h="238760">
                  <a:moveTo>
                    <a:pt x="6350" y="0"/>
                  </a:moveTo>
                  <a:lnTo>
                    <a:pt x="0" y="28193"/>
                  </a:lnTo>
                  <a:lnTo>
                    <a:pt x="813449" y="210458"/>
                  </a:lnTo>
                  <a:lnTo>
                    <a:pt x="819790" y="18226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83912"/>
            <a:ext cx="7555485" cy="1382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Шаг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2.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Вводим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логин</a:t>
            </a:r>
            <a:r>
              <a:rPr sz="2400" b="1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>
                <a:solidFill>
                  <a:srgbClr val="3682F1"/>
                </a:solidFill>
                <a:latin typeface="Times New Roman"/>
                <a:cs typeface="Times New Roman"/>
              </a:rPr>
              <a:t>пароль</a:t>
            </a:r>
            <a:r>
              <a:rPr sz="2400" b="1" spc="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у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чителя</a:t>
            </a:r>
            <a:r>
              <a:rPr sz="2400" spc="1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от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портала</a:t>
            </a:r>
            <a:endParaRPr sz="2400" dirty="0">
              <a:latin typeface="Times New Roman"/>
              <a:cs typeface="Times New Roman"/>
            </a:endParaRPr>
          </a:p>
          <a:p>
            <a:pPr marL="12700" marR="1777364">
              <a:lnSpc>
                <a:spcPct val="125000"/>
              </a:lnSpc>
            </a:pP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«Российская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электронная </a:t>
            </a:r>
            <a:r>
              <a:rPr sz="2400" b="1" spc="-10" dirty="0">
                <a:solidFill>
                  <a:srgbClr val="3682F1"/>
                </a:solidFill>
                <a:latin typeface="Times New Roman"/>
                <a:cs typeface="Times New Roman"/>
              </a:rPr>
              <a:t>школа»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. </a:t>
            </a:r>
            <a:r>
              <a:rPr sz="2400" spc="-48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Нажимаем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кнопку</a:t>
            </a:r>
            <a:r>
              <a:rPr sz="2400" spc="1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«Войти»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0" y="1429511"/>
            <a:ext cx="6186805" cy="3076575"/>
            <a:chOff x="1219200" y="1429511"/>
            <a:chExt cx="6186805" cy="3076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429511"/>
              <a:ext cx="6186678" cy="3076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510" y="1623821"/>
              <a:ext cx="5636514" cy="25260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51073" y="2540126"/>
              <a:ext cx="2357120" cy="535940"/>
            </a:xfrm>
            <a:custGeom>
              <a:avLst/>
              <a:gdLst/>
              <a:ahLst/>
              <a:cxnLst/>
              <a:rect l="l" t="t" r="r" b="b"/>
              <a:pathLst>
                <a:path w="2357120" h="535939">
                  <a:moveTo>
                    <a:pt x="0" y="535686"/>
                  </a:moveTo>
                  <a:lnTo>
                    <a:pt x="2356866" y="535686"/>
                  </a:lnTo>
                  <a:lnTo>
                    <a:pt x="2356866" y="0"/>
                  </a:lnTo>
                  <a:lnTo>
                    <a:pt x="0" y="0"/>
                  </a:lnTo>
                  <a:lnTo>
                    <a:pt x="0" y="535686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0005" y="3061335"/>
              <a:ext cx="901700" cy="238760"/>
            </a:xfrm>
            <a:custGeom>
              <a:avLst/>
              <a:gdLst/>
              <a:ahLst/>
              <a:cxnLst/>
              <a:rect l="l" t="t" r="r" b="b"/>
              <a:pathLst>
                <a:path w="901700" h="238760">
                  <a:moveTo>
                    <a:pt x="813449" y="210458"/>
                  </a:moveTo>
                  <a:lnTo>
                    <a:pt x="807084" y="238759"/>
                  </a:lnTo>
                  <a:lnTo>
                    <a:pt x="901445" y="215391"/>
                  </a:lnTo>
                  <a:lnTo>
                    <a:pt x="899263" y="213613"/>
                  </a:lnTo>
                  <a:lnTo>
                    <a:pt x="827532" y="213613"/>
                  </a:lnTo>
                  <a:lnTo>
                    <a:pt x="813449" y="210458"/>
                  </a:lnTo>
                  <a:close/>
                </a:path>
                <a:path w="901700" h="238760">
                  <a:moveTo>
                    <a:pt x="819790" y="182262"/>
                  </a:moveTo>
                  <a:lnTo>
                    <a:pt x="813449" y="210458"/>
                  </a:lnTo>
                  <a:lnTo>
                    <a:pt x="827532" y="213613"/>
                  </a:lnTo>
                  <a:lnTo>
                    <a:pt x="833882" y="185419"/>
                  </a:lnTo>
                  <a:lnTo>
                    <a:pt x="819790" y="182262"/>
                  </a:lnTo>
                  <a:close/>
                </a:path>
                <a:path w="901700" h="238760">
                  <a:moveTo>
                    <a:pt x="826134" y="154050"/>
                  </a:moveTo>
                  <a:lnTo>
                    <a:pt x="819790" y="182262"/>
                  </a:lnTo>
                  <a:lnTo>
                    <a:pt x="833882" y="185419"/>
                  </a:lnTo>
                  <a:lnTo>
                    <a:pt x="827532" y="213613"/>
                  </a:lnTo>
                  <a:lnTo>
                    <a:pt x="899263" y="213613"/>
                  </a:lnTo>
                  <a:lnTo>
                    <a:pt x="826134" y="154050"/>
                  </a:lnTo>
                  <a:close/>
                </a:path>
                <a:path w="901700" h="238760">
                  <a:moveTo>
                    <a:pt x="6350" y="0"/>
                  </a:moveTo>
                  <a:lnTo>
                    <a:pt x="0" y="28193"/>
                  </a:lnTo>
                  <a:lnTo>
                    <a:pt x="813449" y="210458"/>
                  </a:lnTo>
                  <a:lnTo>
                    <a:pt x="819790" y="18226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2352" y="1289338"/>
            <a:ext cx="7232777" cy="3854159"/>
            <a:chOff x="1292352" y="1289338"/>
            <a:chExt cx="7232777" cy="38541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352" y="1289338"/>
              <a:ext cx="7232777" cy="3854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6661" y="1483613"/>
              <a:ext cx="6682740" cy="33870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8600" y="69910"/>
            <a:ext cx="875207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0400" algn="l"/>
                <a:tab pos="1026160" algn="l"/>
                <a:tab pos="1541780" algn="l"/>
                <a:tab pos="2388235" algn="l"/>
                <a:tab pos="2683510" algn="l"/>
                <a:tab pos="3693160" algn="l"/>
                <a:tab pos="4725670" algn="l"/>
                <a:tab pos="5875020" algn="l"/>
                <a:tab pos="6169660" algn="l"/>
                <a:tab pos="7241540" algn="l"/>
              </a:tabLst>
            </a:pP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Шаг	3.	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зашли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л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чн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ы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й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sz="2400" spc="-35" dirty="0">
                <a:solidFill>
                  <a:srgbClr val="3682F1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аб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Учителя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lang="ru-RU" sz="2400" dirty="0" smtClean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г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ла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в</a:t>
            </a:r>
            <a:r>
              <a:rPr sz="2400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н</a:t>
            </a:r>
            <a:r>
              <a:rPr sz="240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ы</a:t>
            </a:r>
            <a:r>
              <a:rPr sz="2400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й</a:t>
            </a:r>
            <a:r>
              <a:rPr lang="ru-RU" sz="240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р</a:t>
            </a:r>
            <a:r>
              <a:rPr sz="2400" b="1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а</a:t>
            </a:r>
            <a:r>
              <a:rPr sz="2400" b="1" spc="-4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з</a:t>
            </a:r>
            <a:r>
              <a:rPr sz="2400" b="1" spc="-5" dirty="0" err="1" smtClean="0">
                <a:solidFill>
                  <a:srgbClr val="3682F1"/>
                </a:solidFill>
                <a:latin typeface="Times New Roman"/>
                <a:cs typeface="Times New Roman"/>
              </a:rPr>
              <a:t>дел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«Мероприятия»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.</a:t>
            </a:r>
            <a:r>
              <a:rPr sz="2400" spc="2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82F1"/>
                </a:solidFill>
                <a:latin typeface="Times New Roman"/>
                <a:cs typeface="Times New Roman"/>
              </a:rPr>
              <a:t>Нажмите</a:t>
            </a:r>
            <a:r>
              <a:rPr sz="2400" b="1" spc="25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на</a:t>
            </a:r>
            <a:r>
              <a:rPr sz="2400" spc="2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кнопку</a:t>
            </a:r>
            <a:r>
              <a:rPr sz="2400" spc="26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682F1"/>
                </a:solidFill>
                <a:latin typeface="Times New Roman"/>
                <a:cs typeface="Times New Roman"/>
              </a:rPr>
              <a:t>«Создать</a:t>
            </a:r>
            <a:r>
              <a:rPr sz="2400" b="1" spc="25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82F1"/>
                </a:solidFill>
                <a:latin typeface="Times New Roman"/>
                <a:cs typeface="Times New Roman"/>
              </a:rPr>
              <a:t>мероприятие»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,</a:t>
            </a:r>
            <a:r>
              <a:rPr sz="2400" spc="26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чтобы </a:t>
            </a:r>
            <a:r>
              <a:rPr sz="2400" spc="-484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682F1"/>
                </a:solidFill>
                <a:latin typeface="Times New Roman"/>
                <a:cs typeface="Times New Roman"/>
              </a:rPr>
              <a:t>запланировать</a:t>
            </a:r>
            <a:r>
              <a:rPr sz="2400" spc="2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диагностическую</a:t>
            </a:r>
            <a:r>
              <a:rPr sz="2400" spc="30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работу </a:t>
            </a:r>
            <a:r>
              <a:rPr sz="2400" dirty="0">
                <a:solidFill>
                  <a:srgbClr val="3682F1"/>
                </a:solidFill>
                <a:latin typeface="Times New Roman"/>
                <a:cs typeface="Times New Roman"/>
              </a:rPr>
              <a:t>с</a:t>
            </a:r>
            <a:r>
              <a:rPr sz="2400" spc="-5" dirty="0">
                <a:solidFill>
                  <a:srgbClr val="3682F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682F1"/>
                </a:solidFill>
                <a:latin typeface="Times New Roman"/>
                <a:cs typeface="Times New Roman"/>
              </a:rPr>
              <a:t>обучающимися.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02001" y="1654301"/>
            <a:ext cx="1983739" cy="219710"/>
            <a:chOff x="2302001" y="1654301"/>
            <a:chExt cx="1983739" cy="219710"/>
          </a:xfrm>
        </p:grpSpPr>
        <p:sp>
          <p:nvSpPr>
            <p:cNvPr id="8" name="object 8"/>
            <p:cNvSpPr/>
            <p:nvPr/>
          </p:nvSpPr>
          <p:spPr>
            <a:xfrm>
              <a:off x="2308478" y="1682114"/>
              <a:ext cx="838200" cy="185420"/>
            </a:xfrm>
            <a:custGeom>
              <a:avLst/>
              <a:gdLst/>
              <a:ahLst/>
              <a:cxnLst/>
              <a:rect l="l" t="t" r="r" b="b"/>
              <a:pathLst>
                <a:path w="838200" h="185419">
                  <a:moveTo>
                    <a:pt x="0" y="185165"/>
                  </a:moveTo>
                  <a:lnTo>
                    <a:pt x="838200" y="185165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85165"/>
                  </a:lnTo>
                  <a:close/>
                </a:path>
              </a:pathLst>
            </a:custGeom>
            <a:ln w="129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9449" y="1654301"/>
              <a:ext cx="1066165" cy="143510"/>
            </a:xfrm>
            <a:custGeom>
              <a:avLst/>
              <a:gdLst/>
              <a:ahLst/>
              <a:cxnLst/>
              <a:rect l="l" t="t" r="r" b="b"/>
              <a:pathLst>
                <a:path w="1066164" h="143510">
                  <a:moveTo>
                    <a:pt x="82803" y="56514"/>
                  </a:moveTo>
                  <a:lnTo>
                    <a:pt x="0" y="107314"/>
                  </a:lnTo>
                  <a:lnTo>
                    <a:pt x="90297" y="143128"/>
                  </a:lnTo>
                  <a:lnTo>
                    <a:pt x="87901" y="115443"/>
                  </a:lnTo>
                  <a:lnTo>
                    <a:pt x="73405" y="115443"/>
                  </a:lnTo>
                  <a:lnTo>
                    <a:pt x="70865" y="86613"/>
                  </a:lnTo>
                  <a:lnTo>
                    <a:pt x="85298" y="85354"/>
                  </a:lnTo>
                  <a:lnTo>
                    <a:pt x="82803" y="56514"/>
                  </a:lnTo>
                  <a:close/>
                </a:path>
                <a:path w="1066164" h="143510">
                  <a:moveTo>
                    <a:pt x="85298" y="85354"/>
                  </a:moveTo>
                  <a:lnTo>
                    <a:pt x="70865" y="86613"/>
                  </a:lnTo>
                  <a:lnTo>
                    <a:pt x="73405" y="115443"/>
                  </a:lnTo>
                  <a:lnTo>
                    <a:pt x="87793" y="114189"/>
                  </a:lnTo>
                  <a:lnTo>
                    <a:pt x="85298" y="85354"/>
                  </a:lnTo>
                  <a:close/>
                </a:path>
                <a:path w="1066164" h="143510">
                  <a:moveTo>
                    <a:pt x="87793" y="114189"/>
                  </a:moveTo>
                  <a:lnTo>
                    <a:pt x="73405" y="115443"/>
                  </a:lnTo>
                  <a:lnTo>
                    <a:pt x="87901" y="115443"/>
                  </a:lnTo>
                  <a:lnTo>
                    <a:pt x="87793" y="114189"/>
                  </a:lnTo>
                  <a:close/>
                </a:path>
                <a:path w="1066164" h="143510">
                  <a:moveTo>
                    <a:pt x="1063625" y="0"/>
                  </a:moveTo>
                  <a:lnTo>
                    <a:pt x="85298" y="85354"/>
                  </a:lnTo>
                  <a:lnTo>
                    <a:pt x="87793" y="114189"/>
                  </a:lnTo>
                  <a:lnTo>
                    <a:pt x="1066164" y="28956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917</Words>
  <Application>Microsoft Office PowerPoint</Application>
  <PresentationFormat>Экран (16:9)</PresentationFormat>
  <Paragraphs>119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Calibri</vt:lpstr>
      <vt:lpstr>Georgia</vt:lpstr>
      <vt:lpstr>Microsoft Sans Serif</vt:lpstr>
      <vt:lpstr>Times New Roman</vt:lpstr>
      <vt:lpstr>Trebuchet MS</vt:lpstr>
      <vt:lpstr>Verdana</vt:lpstr>
      <vt:lpstr>Wingdings</vt:lpstr>
      <vt:lpstr>Wingdings 2</vt:lpstr>
      <vt:lpstr>Office Theme</vt:lpstr>
      <vt:lpstr>Дерево</vt:lpstr>
      <vt:lpstr>Презентация PowerPoint</vt:lpstr>
      <vt:lpstr>Выяснить, обладают ли обучающиеся 15-</vt:lpstr>
      <vt:lpstr>Презентация PowerPoint</vt:lpstr>
      <vt:lpstr>ЭЛЕКТРОННЫЙ  БАНК ЗАДАНИЙ  ДЛЯ ОЦЕНКИ ФУНКЦИОНАЛЬНОЙ  ГРАМОТНОСТИ</vt:lpstr>
      <vt:lpstr>https://fg.resh.edu.ru</vt:lpstr>
      <vt:lpstr>Презентация PowerPoint</vt:lpstr>
      <vt:lpstr>ПРИМЕР РАБОТЫ С БАНКОМ  ТРЕНИРОВОЧНЫХ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 Павел</dc:creator>
  <cp:lastModifiedBy>Caesar</cp:lastModifiedBy>
  <cp:revision>5</cp:revision>
  <dcterms:created xsi:type="dcterms:W3CDTF">2022-03-28T18:47:41Z</dcterms:created>
  <dcterms:modified xsi:type="dcterms:W3CDTF">2022-03-28T19:31:55Z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2022-03-28T00:00:00Z</vt:filetime>
  </property>
</Properties>
</file>